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34" r:id="rId1"/>
  </p:sldMasterIdLst>
  <p:notesMasterIdLst>
    <p:notesMasterId r:id="rId30"/>
  </p:notesMasterIdLst>
  <p:handoutMasterIdLst>
    <p:handoutMasterId r:id="rId31"/>
  </p:handoutMasterIdLst>
  <p:sldIdLst>
    <p:sldId id="328" r:id="rId2"/>
    <p:sldId id="345" r:id="rId3"/>
    <p:sldId id="347" r:id="rId4"/>
    <p:sldId id="271" r:id="rId5"/>
    <p:sldId id="266" r:id="rId6"/>
    <p:sldId id="267" r:id="rId7"/>
    <p:sldId id="268" r:id="rId8"/>
    <p:sldId id="269" r:id="rId9"/>
    <p:sldId id="349" r:id="rId10"/>
    <p:sldId id="283" r:id="rId11"/>
    <p:sldId id="257" r:id="rId12"/>
    <p:sldId id="263" r:id="rId13"/>
    <p:sldId id="264" r:id="rId14"/>
    <p:sldId id="265" r:id="rId15"/>
    <p:sldId id="274" r:id="rId16"/>
    <p:sldId id="276" r:id="rId17"/>
    <p:sldId id="298" r:id="rId18"/>
    <p:sldId id="300" r:id="rId19"/>
    <p:sldId id="275" r:id="rId20"/>
    <p:sldId id="352" r:id="rId21"/>
    <p:sldId id="277" r:id="rId22"/>
    <p:sldId id="278" r:id="rId23"/>
    <p:sldId id="279" r:id="rId24"/>
    <p:sldId id="287" r:id="rId25"/>
    <p:sldId id="353" r:id="rId26"/>
    <p:sldId id="354" r:id="rId27"/>
    <p:sldId id="355" r:id="rId28"/>
    <p:sldId id="297" r:id="rId29"/>
  </p:sldIdLst>
  <p:sldSz cx="12192000" cy="6858000"/>
  <p:notesSz cx="6797675" cy="9928225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377B"/>
    <a:srgbClr val="4F8448"/>
    <a:srgbClr val="9AB3E2"/>
    <a:srgbClr val="7FAAFF"/>
    <a:srgbClr val="7FC6FF"/>
    <a:srgbClr val="969696"/>
    <a:srgbClr val="003366"/>
    <a:srgbClr val="333333"/>
    <a:srgbClr val="7F7F7F"/>
    <a:srgbClr val="3379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3703"/>
    <p:restoredTop sz="86190" autoAdjust="0"/>
  </p:normalViewPr>
  <p:slideViewPr>
    <p:cSldViewPr snapToGrid="0" snapToObjects="1">
      <p:cViewPr varScale="1">
        <p:scale>
          <a:sx n="109" d="100"/>
          <a:sy n="109" d="100"/>
        </p:scale>
        <p:origin x="1040" y="192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50" d="100"/>
        <a:sy n="150" d="100"/>
      </p:scale>
      <p:origin x="0" y="67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7FAF4CF-5BFF-CD4D-B72C-6F467672C1FD}" type="datetime1">
              <a:rPr lang="de-DE"/>
              <a:pPr>
                <a:defRPr/>
              </a:pPr>
              <a:t>17.02.23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87B7582-FF21-1E4A-9A48-DFEDC81367CE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1220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2009670-753E-7A4B-81CA-A5E1B867BB5F}" type="datetime1">
              <a:rPr lang="de-DE"/>
              <a:pPr>
                <a:defRPr/>
              </a:pPr>
              <a:t>17.02.23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13525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1038" y="4716463"/>
            <a:ext cx="5435600" cy="44688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42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13525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6557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2734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Brown = Brown University,</a:t>
            </a:r>
            <a:r>
              <a:rPr lang="en-US" baseline="0"/>
              <a:t> RI  (W. Nelson Francis &amp; Henry Kucera)</a:t>
            </a:r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LOB = Lancaster –</a:t>
            </a:r>
            <a:r>
              <a:rPr lang="en-US" baseline="0"/>
              <a:t> Oslo – Bergen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Frown/FLOB = Freiburg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BLOB</a:t>
            </a:r>
            <a:r>
              <a:rPr lang="en-US" baseline="0"/>
              <a:t> = Before LOB, Lancaster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Penn Treebank = U of Pennsylvania, Philadelphia, PA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BNC first released in 1994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>
                <a:sym typeface="Wingdings"/>
              </a:rPr>
              <a:t> im Deutschen wesentlich schlechtere Datenlage!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242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7069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164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9F292-1B83-3448-8098-0C87D775321B}" type="slidenum">
              <a:rPr lang="en-GB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7260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8" descr="univ-erlangen-schloss.png">
            <a:extLst>
              <a:ext uri="{FF2B5EF4-FFF2-40B4-BE49-F238E27FC236}">
                <a16:creationId xmlns:a16="http://schemas.microsoft.com/office/drawing/2014/main" id="{7B58DB9B-2397-8F43-A053-8DB390C7A6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" t="3109" r="405" b="18762"/>
          <a:stretch/>
        </p:blipFill>
        <p:spPr bwMode="auto">
          <a:xfrm>
            <a:off x="-19665" y="-29497"/>
            <a:ext cx="12250994" cy="47981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-9833" y="4736199"/>
            <a:ext cx="12241162" cy="169603"/>
          </a:xfrm>
          <a:prstGeom prst="rect">
            <a:avLst/>
          </a:prstGeom>
          <a:solidFill>
            <a:srgbClr val="00336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 sz="1800" dirty="0">
              <a:solidFill>
                <a:srgbClr val="000000"/>
              </a:solidFill>
              <a:latin typeface="Helvetica Neue"/>
            </a:endParaRPr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527901" y="1252800"/>
            <a:ext cx="11155299" cy="1620000"/>
          </a:xfrm>
        </p:spPr>
        <p:txBody>
          <a:bodyPr>
            <a:noAutofit/>
          </a:bodyPr>
          <a:lstStyle>
            <a:lvl1pPr>
              <a:lnSpc>
                <a:spcPts val="42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 userDrawn="1">
            <p:ph type="subTitle" idx="1"/>
          </p:nvPr>
        </p:nvSpPr>
        <p:spPr>
          <a:xfrm>
            <a:off x="527901" y="3402000"/>
            <a:ext cx="5731299" cy="10800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D04252-E9F9-F540-96EF-9EB9EFF7517F}"/>
              </a:ext>
            </a:extLst>
          </p:cNvPr>
          <p:cNvGrpSpPr/>
          <p:nvPr userDrawn="1"/>
        </p:nvGrpSpPr>
        <p:grpSpPr>
          <a:xfrm>
            <a:off x="6930329" y="5400288"/>
            <a:ext cx="4960452" cy="1457712"/>
            <a:chOff x="6930329" y="5400288"/>
            <a:chExt cx="4960452" cy="1457712"/>
          </a:xfrm>
        </p:grpSpPr>
        <p:pic>
          <p:nvPicPr>
            <p:cNvPr id="19" name="Bild 3" descr="fau-logo-philtheo.eps">
              <a:extLst>
                <a:ext uri="{FF2B5EF4-FFF2-40B4-BE49-F238E27FC236}">
                  <a16:creationId xmlns:a16="http://schemas.microsoft.com/office/drawing/2014/main" id="{88F355EF-D6BF-6F4B-BFB6-048C4C5722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5755" b="-25755"/>
            <a:stretch>
              <a:fillRect/>
            </a:stretch>
          </p:blipFill>
          <p:spPr bwMode="auto">
            <a:xfrm>
              <a:off x="8442251" y="5400288"/>
              <a:ext cx="3448530" cy="1457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4FD485E-00B0-7E49-AA89-9FC847CCDC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30329" y="5443868"/>
              <a:ext cx="1132844" cy="1014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427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 marL="277200">
              <a:lnSpc>
                <a:spcPct val="100000"/>
              </a:lnSpc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D12EC-DA1E-BD42-AD03-30BD15DD2A6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endParaRPr lang="de-DE" sz="10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6E80DB-2A8A-884F-8FF5-12774005A8A0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1" name="Bild 3" descr="fau-logo-philtheo.eps">
              <a:extLst>
                <a:ext uri="{FF2B5EF4-FFF2-40B4-BE49-F238E27FC236}">
                  <a16:creationId xmlns:a16="http://schemas.microsoft.com/office/drawing/2014/main" id="{8EE49C85-F250-2D4C-82B9-05364CD5EF3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716E049-BD56-A441-A673-EB3D487F40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  <p:cxnSp>
        <p:nvCxnSpPr>
          <p:cNvPr id="19" name="Gerade Verbindung 3">
            <a:extLst>
              <a:ext uri="{FF2B5EF4-FFF2-40B4-BE49-F238E27FC236}">
                <a16:creationId xmlns:a16="http://schemas.microsoft.com/office/drawing/2014/main" id="{6E1F1AA7-045B-6447-B0FB-D4241D74466E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1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D8C2CA6-C9C5-A64A-B7EB-92712A723451}"/>
              </a:ext>
            </a:extLst>
          </p:cNvPr>
          <p:cNvGrpSpPr/>
          <p:nvPr userDrawn="1"/>
        </p:nvGrpSpPr>
        <p:grpSpPr>
          <a:xfrm>
            <a:off x="-29498" y="-39329"/>
            <a:ext cx="12241163" cy="2035399"/>
            <a:chOff x="-29498" y="-39329"/>
            <a:chExt cx="12241163" cy="2035399"/>
          </a:xfrm>
        </p:grpSpPr>
        <p:pic>
          <p:nvPicPr>
            <p:cNvPr id="12" name="Bild 8" descr="univ-erlangen-schloss.png">
              <a:extLst>
                <a:ext uri="{FF2B5EF4-FFF2-40B4-BE49-F238E27FC236}">
                  <a16:creationId xmlns:a16="http://schemas.microsoft.com/office/drawing/2014/main" id="{BF8AD4A6-784D-4642-B60A-0AE9CCF48E8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6" t="2947" r="564" b="66152"/>
            <a:stretch/>
          </p:blipFill>
          <p:spPr bwMode="auto">
            <a:xfrm>
              <a:off x="-29497" y="-39329"/>
              <a:ext cx="12241162" cy="18976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-29498" y="1850979"/>
              <a:ext cx="12241162" cy="145091"/>
            </a:xfrm>
            <a:prstGeom prst="rect">
              <a:avLst/>
            </a:prstGeom>
            <a:solidFill>
              <a:srgbClr val="003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de-DE" sz="1800" dirty="0">
                <a:solidFill>
                  <a:srgbClr val="000000"/>
                </a:solidFill>
                <a:latin typeface="Helvetica Neue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 userDrawn="1">
            <p:ph type="title"/>
          </p:nvPr>
        </p:nvSpPr>
        <p:spPr>
          <a:xfrm>
            <a:off x="518474" y="3247200"/>
            <a:ext cx="11164726" cy="900000"/>
          </a:xfrm>
        </p:spPr>
        <p:txBody>
          <a:bodyPr>
            <a:normAutofit/>
          </a:bodyPr>
          <a:lstStyle>
            <a:lvl1pPr algn="l">
              <a:lnSpc>
                <a:spcPts val="3400"/>
              </a:lnSpc>
              <a:defRPr sz="2800" b="1" cap="none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64DE6E2-382D-6D41-AC96-C51B46D2462B}"/>
              </a:ext>
            </a:extLst>
          </p:cNvPr>
          <p:cNvGrpSpPr/>
          <p:nvPr userDrawn="1"/>
        </p:nvGrpSpPr>
        <p:grpSpPr>
          <a:xfrm>
            <a:off x="6930329" y="5400288"/>
            <a:ext cx="4960452" cy="1457712"/>
            <a:chOff x="6930329" y="5400288"/>
            <a:chExt cx="4960452" cy="1457712"/>
          </a:xfrm>
        </p:grpSpPr>
        <p:pic>
          <p:nvPicPr>
            <p:cNvPr id="10" name="Bild 3" descr="fau-logo-philtheo.eps">
              <a:extLst>
                <a:ext uri="{FF2B5EF4-FFF2-40B4-BE49-F238E27FC236}">
                  <a16:creationId xmlns:a16="http://schemas.microsoft.com/office/drawing/2014/main" id="{4C147F8A-96D3-3D4E-99B7-B6A4370BD4C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5755" b="-25755"/>
            <a:stretch>
              <a:fillRect/>
            </a:stretch>
          </p:blipFill>
          <p:spPr bwMode="auto">
            <a:xfrm>
              <a:off x="8442251" y="5400288"/>
              <a:ext cx="3448530" cy="1457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A771729-180A-4347-BFAF-4667E4FD35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30329" y="5443868"/>
              <a:ext cx="1132844" cy="1014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668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10" name="Inhaltsplatzhalter 2"/>
          <p:cNvSpPr>
            <a:spLocks noGrp="1"/>
          </p:cNvSpPr>
          <p:nvPr>
            <p:ph sz="half" idx="1"/>
          </p:nvPr>
        </p:nvSpPr>
        <p:spPr>
          <a:xfrm>
            <a:off x="540067" y="1008672"/>
            <a:ext cx="5398820" cy="5399328"/>
          </a:xfrm>
        </p:spPr>
        <p:txBody>
          <a:bodyPr/>
          <a:lstStyle>
            <a:lvl1pPr marL="277200">
              <a:lnSpc>
                <a:spcPts val="2400"/>
              </a:lnSpc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2"/>
          </p:nvPr>
        </p:nvSpPr>
        <p:spPr>
          <a:xfrm>
            <a:off x="6284380" y="1008672"/>
            <a:ext cx="5398820" cy="5399328"/>
          </a:xfrm>
        </p:spPr>
        <p:txBody>
          <a:bodyPr/>
          <a:lstStyle>
            <a:lvl1pPr marL="27720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9A5AE6-B44D-2A4D-BE58-918F869F6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endParaRPr lang="de-DE" sz="1000" dirty="0"/>
          </a:p>
        </p:txBody>
      </p:sp>
      <p:cxnSp>
        <p:nvCxnSpPr>
          <p:cNvPr id="14" name="Gerade Verbindung 3">
            <a:extLst>
              <a:ext uri="{FF2B5EF4-FFF2-40B4-BE49-F238E27FC236}">
                <a16:creationId xmlns:a16="http://schemas.microsoft.com/office/drawing/2014/main" id="{575F0DE8-8D5F-BF4F-A2AB-1DE0EA30E591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6AD34F-351F-9245-AE35-B5236F7E6C38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6" name="Bild 3" descr="fau-logo-philtheo.eps">
              <a:extLst>
                <a:ext uri="{FF2B5EF4-FFF2-40B4-BE49-F238E27FC236}">
                  <a16:creationId xmlns:a16="http://schemas.microsoft.com/office/drawing/2014/main" id="{211A4B8E-733C-EB4A-8A76-E1DD2298BB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A539C13-1707-5247-861E-6BAD8C695F7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5198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1727317" y="1074038"/>
            <a:ext cx="8640000" cy="486000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951538"/>
            <a:ext cx="7315200" cy="457200"/>
          </a:xfrm>
        </p:spPr>
        <p:txBody>
          <a:bodyPr/>
          <a:lstStyle>
            <a:lvl1pPr marL="0" indent="0">
              <a:lnSpc>
                <a:spcPts val="17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AD236-35BB-E04B-9C01-0FD39D2313F4}" type="slidenum">
              <a:rPr lang="de-DE" smtClean="0"/>
              <a:t>‹#›</a:t>
            </a:fld>
            <a:endParaRPr lang="de-DE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8A872-49C4-D941-A28D-EF8DAC89731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endParaRPr lang="de-DE" sz="1000" dirty="0"/>
          </a:p>
        </p:txBody>
      </p:sp>
      <p:cxnSp>
        <p:nvCxnSpPr>
          <p:cNvPr id="13" name="Gerade Verbindung 3">
            <a:extLst>
              <a:ext uri="{FF2B5EF4-FFF2-40B4-BE49-F238E27FC236}">
                <a16:creationId xmlns:a16="http://schemas.microsoft.com/office/drawing/2014/main" id="{868557BC-0967-3849-8944-03742BFD51E0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926655F-B82E-6541-8E8F-33323E5F9D3E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5" name="Bild 3" descr="fau-logo-philtheo.eps">
              <a:extLst>
                <a:ext uri="{FF2B5EF4-FFF2-40B4-BE49-F238E27FC236}">
                  <a16:creationId xmlns:a16="http://schemas.microsoft.com/office/drawing/2014/main" id="{9AE72333-E2D8-D44F-872A-154EC95180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95647F3-3315-3B45-B5BB-4E54DB181F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2012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E4C094-EDEF-0E4B-8709-136C6E48B2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endParaRPr lang="de-DE" sz="1000" dirty="0"/>
          </a:p>
        </p:txBody>
      </p:sp>
      <p:cxnSp>
        <p:nvCxnSpPr>
          <p:cNvPr id="10" name="Gerade Verbindung 3">
            <a:extLst>
              <a:ext uri="{FF2B5EF4-FFF2-40B4-BE49-F238E27FC236}">
                <a16:creationId xmlns:a16="http://schemas.microsoft.com/office/drawing/2014/main" id="{DA1C50B9-A503-D74E-B854-D2BAF4955FDA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752AAE-68BF-DB47-BE7C-61A3B382E61A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2" name="Bild 3" descr="fau-logo-philtheo.eps">
              <a:extLst>
                <a:ext uri="{FF2B5EF4-FFF2-40B4-BE49-F238E27FC236}">
                  <a16:creationId xmlns:a16="http://schemas.microsoft.com/office/drawing/2014/main" id="{54437FB7-B355-994F-9726-E43CA0430F4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75E6038-F9F4-824F-A449-27E52EA69C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115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470295C-8D87-2441-88D6-71D6B36DA00E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7" name="Bild 3" descr="fau-logo-philtheo.eps">
              <a:extLst>
                <a:ext uri="{FF2B5EF4-FFF2-40B4-BE49-F238E27FC236}">
                  <a16:creationId xmlns:a16="http://schemas.microsoft.com/office/drawing/2014/main" id="{6786D189-6398-FE47-BA50-646FFC177A2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F6CB924-1ECC-3A4F-BAE0-639D792C4B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7992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10464800" cy="1066800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812800" y="1981200"/>
            <a:ext cx="104648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>
              <a:solidFill>
                <a:srgbClr val="000000"/>
              </a:solidFill>
              <a:ea typeface="Osaka"/>
              <a:cs typeface="Osaka"/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>
              <a:solidFill>
                <a:srgbClr val="000000"/>
              </a:solidFill>
              <a:ea typeface="Osaka"/>
              <a:cs typeface="Osaka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9D786D-2903-024A-A059-50B64A4B14F4}" type="slidenum">
              <a:rPr lang="de-DE">
                <a:solidFill>
                  <a:srgbClr val="000000"/>
                </a:solidFill>
                <a:ea typeface="Osaka"/>
                <a:cs typeface="Osaka"/>
              </a:rPr>
              <a:pPr>
                <a:defRPr/>
              </a:pPr>
              <a:t>‹#›</a:t>
            </a:fld>
            <a:endParaRPr lang="de-DE">
              <a:solidFill>
                <a:srgbClr val="000000"/>
              </a:solidFill>
              <a:ea typeface="Osaka"/>
              <a:cs typeface="Osaka"/>
            </a:endParaRPr>
          </a:p>
        </p:txBody>
      </p:sp>
    </p:spTree>
    <p:extLst>
      <p:ext uri="{BB962C8B-B14F-4D97-AF65-F5344CB8AC3E}">
        <p14:creationId xmlns:p14="http://schemas.microsoft.com/office/powerpoint/2010/main" val="453101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527901" y="122548"/>
            <a:ext cx="7720553" cy="72355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527901" y="1008668"/>
            <a:ext cx="11156101" cy="540007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082868" y="6408741"/>
            <a:ext cx="601133" cy="449259"/>
          </a:xfrm>
          <a:prstGeom prst="rect">
            <a:avLst/>
          </a:prstGeom>
        </p:spPr>
        <p:txBody>
          <a:bodyPr vert="horz" lIns="91440" tIns="0" rIns="0" bIns="0" rtlCol="0" anchor="ctr" anchorCtr="0"/>
          <a:lstStyle>
            <a:lvl1pPr algn="r">
              <a:defRPr sz="1100">
                <a:solidFill>
                  <a:srgbClr val="969696"/>
                </a:solidFill>
                <a:latin typeface="Calibri" panose="020F0502020204030204" pitchFamily="34" charset="0"/>
                <a:ea typeface="ＭＳ Ｐゴシック" pitchFamily="34" charset="-128"/>
                <a:cs typeface="Calibri" panose="020F0502020204030204" pitchFamily="34" charset="0"/>
              </a:defRPr>
            </a:lvl1pPr>
          </a:lstStyle>
          <a:p>
            <a:pPr>
              <a:defRPr/>
            </a:pPr>
            <a:fld id="{742586CB-AD95-7B43-A4BD-A094174458C9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D826F0D-D5F3-CB4D-ACEC-2A4809B827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4426" y="6408740"/>
            <a:ext cx="9952417" cy="44925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pPr algn="l"/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78" r:id="rId5"/>
    <p:sldLayoutId id="2147483964" r:id="rId6"/>
    <p:sldLayoutId id="2147483965" r:id="rId7"/>
    <p:sldLayoutId id="2147483979" r:id="rId8"/>
  </p:sldLayoutIdLst>
  <p:hf hdr="0" ftr="0" dt="0"/>
  <p:txStyles>
    <p:titleStyle>
      <a:lvl1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800" b="1" kern="1200">
          <a:solidFill>
            <a:srgbClr val="003366"/>
          </a:solidFill>
          <a:latin typeface="Candara" panose="020E0502030303020204" pitchFamily="34" charset="0"/>
          <a:ea typeface="ＭＳ Ｐゴシック" charset="0"/>
          <a:cs typeface="Calibri" panose="020F0502020204030204" pitchFamily="34" charset="0"/>
        </a:defRPr>
      </a:lvl1pPr>
      <a:lvl2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2pPr>
      <a:lvl3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3pPr>
      <a:lvl4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4pPr>
      <a:lvl5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5pPr>
      <a:lvl6pPr marL="4572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9pPr>
    </p:titleStyle>
    <p:bodyStyle>
      <a:lvl1pPr marL="236538" indent="-276225" algn="l" defTabSz="457200" rtl="0" eaLnBrk="1" fontAlgn="base" hangingPunct="1">
        <a:lnSpc>
          <a:spcPts val="2400"/>
        </a:lnSpc>
        <a:spcBef>
          <a:spcPts val="480"/>
        </a:spcBef>
        <a:spcAft>
          <a:spcPct val="0"/>
        </a:spcAft>
        <a:buClr>
          <a:srgbClr val="003366"/>
        </a:buClr>
        <a:buSzPct val="100000"/>
        <a:buFont typeface="Lucida Grande" charset="0"/>
        <a:buChar char="●"/>
        <a:defRPr sz="20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1pPr>
      <a:lvl2pPr marL="630238" indent="-273050" algn="l" defTabSz="457200" rtl="0" eaLnBrk="1" fontAlgn="base" hangingPunct="1">
        <a:lnSpc>
          <a:spcPts val="2200"/>
        </a:lnSpc>
        <a:spcBef>
          <a:spcPts val="432"/>
        </a:spcBef>
        <a:spcAft>
          <a:spcPct val="0"/>
        </a:spcAft>
        <a:buClr>
          <a:srgbClr val="003366"/>
        </a:buClr>
        <a:buSzPct val="80000"/>
        <a:buFont typeface="Lucida Grande" charset="0"/>
        <a:buChar char="●"/>
        <a:tabLst/>
        <a:defRPr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2pPr>
      <a:lvl3pPr marL="939800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3pPr>
      <a:lvl4pPr marL="1203325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4pPr>
      <a:lvl5pPr marL="1466850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cwb.sourceforge.net/" TargetMode="External"/><Relationship Id="rId2" Type="http://schemas.openxmlformats.org/officeDocument/2006/relationships/hyperlink" Target="https://corpora.linguistik.uni-erlangen.de/cqpweb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www.youtube.com/user/CorpusWorkbench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rpora.linguistik.uni-erlangen.de/demos/CQP/Europarl/" TargetMode="External"/><Relationship Id="rId2" Type="http://schemas.openxmlformats.org/officeDocument/2006/relationships/hyperlink" Target="https://corpora.linguistik.uni-erlangen.de/bncweb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rpora.linguistik.uni-erlangen.de/demos/auth/HGC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syrah.uni-koeln.de/varitext" TargetMode="External"/><Relationship Id="rId3" Type="http://schemas.openxmlformats.org/officeDocument/2006/relationships/hyperlink" Target="http://111.200.194.212/cqp/" TargetMode="External"/><Relationship Id="rId7" Type="http://schemas.openxmlformats.org/officeDocument/2006/relationships/hyperlink" Target="http://spanishfn.org/tools/cea/english" TargetMode="External"/><Relationship Id="rId12" Type="http://schemas.openxmlformats.org/officeDocument/2006/relationships/hyperlink" Target="http://diates.lingfil.uu.se/" TargetMode="External"/><Relationship Id="rId2" Type="http://schemas.openxmlformats.org/officeDocument/2006/relationships/hyperlink" Target="http://corpus.leeds.ac.uk/itweb/htdocs/Query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rpus.nytud.hu/mnsz/index_eng.html" TargetMode="External"/><Relationship Id="rId11" Type="http://schemas.openxmlformats.org/officeDocument/2006/relationships/hyperlink" Target="https://corpling.uis.georgetown.edu/cqp/" TargetMode="External"/><Relationship Id="rId5" Type="http://schemas.openxmlformats.org/officeDocument/2006/relationships/hyperlink" Target="http://www.linguateca.pt/ACDC/" TargetMode="External"/><Relationship Id="rId10" Type="http://schemas.openxmlformats.org/officeDocument/2006/relationships/hyperlink" Target="http://ordnet.dk/korpusdk/" TargetMode="External"/><Relationship Id="rId4" Type="http://schemas.openxmlformats.org/officeDocument/2006/relationships/hyperlink" Target="http://www.bfsu-corpus.org/channels/corpus" TargetMode="External"/><Relationship Id="rId9" Type="http://schemas.openxmlformats.org/officeDocument/2006/relationships/hyperlink" Target="http://spraakbanken.gu.se/parole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orpuswiki.org/" TargetMode="External"/><Relationship Id="rId3" Type="http://schemas.openxmlformats.org/officeDocument/2006/relationships/hyperlink" Target="http://dev.sslmit.unibo.it/corpora/corpus.php?path=&amp;name=Repubblica" TargetMode="External"/><Relationship Id="rId7" Type="http://schemas.openxmlformats.org/officeDocument/2006/relationships/hyperlink" Target="http://corp.hum.sdu.dk/" TargetMode="External"/><Relationship Id="rId2" Type="http://schemas.openxmlformats.org/officeDocument/2006/relationships/hyperlink" Target="http://corpora.ficlit.unibo.i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nistrapg.it/cqpweb/" TargetMode="External"/><Relationship Id="rId5" Type="http://schemas.openxmlformats.org/officeDocument/2006/relationships/hyperlink" Target="http://polmine.sowi.uni-due.de/cwb/" TargetMode="External"/><Relationship Id="rId4" Type="http://schemas.openxmlformats.org/officeDocument/2006/relationships/hyperlink" Target="http://bwananet.iula.upf.edu/" TargetMode="External"/><Relationship Id="rId9" Type="http://schemas.openxmlformats.org/officeDocument/2006/relationships/hyperlink" Target="http://tscorpus.com/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linguee.com/" TargetMode="External"/><Relationship Id="rId13" Type="http://schemas.openxmlformats.org/officeDocument/2006/relationships/hyperlink" Target="http://corpora.linguistik.uni-erlangen.de/cgi-bin/demos/Web1T5/Web1T5_freq.perl" TargetMode="External"/><Relationship Id="rId3" Type="http://schemas.openxmlformats.org/officeDocument/2006/relationships/hyperlink" Target="https://www.english-corpora.org/" TargetMode="External"/><Relationship Id="rId7" Type="http://schemas.openxmlformats.org/officeDocument/2006/relationships/hyperlink" Target="https://books.google.com/ngrams/info" TargetMode="External"/><Relationship Id="rId12" Type="http://schemas.openxmlformats.org/officeDocument/2006/relationships/hyperlink" Target="https://www.sketchengine.eu/" TargetMode="External"/><Relationship Id="rId2" Type="http://schemas.openxmlformats.org/officeDocument/2006/relationships/hyperlink" Target="http://corpus.byu.edu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oks.google.com/ngrams/" TargetMode="External"/><Relationship Id="rId11" Type="http://schemas.openxmlformats.org/officeDocument/2006/relationships/hyperlink" Target="http://treebank.info/" TargetMode="External"/><Relationship Id="rId5" Type="http://schemas.openxmlformats.org/officeDocument/2006/relationships/hyperlink" Target="http://www.netspeak.org/" TargetMode="External"/><Relationship Id="rId10" Type="http://schemas.openxmlformats.org/officeDocument/2006/relationships/hyperlink" Target="http://www.linguee.fr/" TargetMode="External"/><Relationship Id="rId4" Type="http://schemas.openxmlformats.org/officeDocument/2006/relationships/hyperlink" Target="http://corpora.linguistik.uni-erlangen.de/demos/cgi-bin/Web1T5/Web1T5_freq.perl" TargetMode="External"/><Relationship Id="rId9" Type="http://schemas.openxmlformats.org/officeDocument/2006/relationships/hyperlink" Target="http://www.linguee.de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qpweb.lancs.ac.uk/doc/cqpweb-simple-syntax-help.pdf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cwb.sourceforge.net/files/CWB_Encoding_Tutorial/" TargetMode="External"/><Relationship Id="rId2" Type="http://schemas.openxmlformats.org/officeDocument/2006/relationships/hyperlink" Target="http://cwb.sourceforge.net/files/CQP_Tutorial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cre.org/original/doc/html/pcrepattern.html#SEC5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atalog.ldc.upenn.edu/LDC2011T07" TargetMode="External"/><Relationship Id="rId2" Type="http://schemas.openxmlformats.org/officeDocument/2006/relationships/hyperlink" Target="http://www.natcorp.ox.ac.uk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acky.sslmit.unibo.it/doku.php?id=corpora" TargetMode="External"/><Relationship Id="rId5" Type="http://schemas.openxmlformats.org/officeDocument/2006/relationships/hyperlink" Target="http://corpus.byu.edu/coca/" TargetMode="External"/><Relationship Id="rId4" Type="http://schemas.openxmlformats.org/officeDocument/2006/relationships/hyperlink" Target="https://catalog.ldc.upenn.edu/LDC2008T19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lexisnexis.com/" TargetMode="External"/><Relationship Id="rId3" Type="http://schemas.openxmlformats.org/officeDocument/2006/relationships/hyperlink" Target="https://cosmas2.ids-mannheim.de/cosmas2-web/" TargetMode="External"/><Relationship Id="rId7" Type="http://schemas.openxmlformats.org/officeDocument/2006/relationships/hyperlink" Target="http://corpusbrasileiro.pucsp.br/cb/Inicial.html" TargetMode="External"/><Relationship Id="rId2" Type="http://schemas.openxmlformats.org/officeDocument/2006/relationships/hyperlink" Target="http://www.anc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rpus.nytud.hu/mnsz/index_eng.html" TargetMode="External"/><Relationship Id="rId5" Type="http://schemas.openxmlformats.org/officeDocument/2006/relationships/hyperlink" Target="http://www.frantext.fr/" TargetMode="External"/><Relationship Id="rId4" Type="http://schemas.openxmlformats.org/officeDocument/2006/relationships/hyperlink" Target="http://www.dwds.de/ressourcen/korpora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iates.lingfil.uu.se/OpenSubtitles2016.php" TargetMode="External"/><Relationship Id="rId2" Type="http://schemas.openxmlformats.org/officeDocument/2006/relationships/hyperlink" Target="http://diates.lingfil.uu.se/Europarl.ph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inguatools.org/tools/corpora/webcrawl-parallel-corpus-german-english-2015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bootcat.dipintra.it/" TargetMode="External"/><Relationship Id="rId3" Type="http://schemas.openxmlformats.org/officeDocument/2006/relationships/hyperlink" Target="http://sketch.juls.savba.sk/aranea_about/" TargetMode="External"/><Relationship Id="rId7" Type="http://schemas.openxmlformats.org/officeDocument/2006/relationships/hyperlink" Target="https://www.sketchengine.eu/documentation/tenten-corpora/" TargetMode="External"/><Relationship Id="rId2" Type="http://schemas.openxmlformats.org/officeDocument/2006/relationships/hyperlink" Target="http://wacky.sslmit.unibo.it/doku.php?id=corpor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rpus.byu.edu/glowbe/" TargetMode="External"/><Relationship Id="rId5" Type="http://schemas.openxmlformats.org/officeDocument/2006/relationships/hyperlink" Target="http://www.psych.ualberta.ca/~westburylab/downloads/usenetcorpus.download.html" TargetMode="External"/><Relationship Id="rId4" Type="http://schemas.openxmlformats.org/officeDocument/2006/relationships/hyperlink" Target="http://corporafromtheweb.org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tabLst>
                <a:tab pos="703263" algn="l"/>
              </a:tabLst>
            </a:pPr>
            <a:r>
              <a:rPr lang="en-US" b="0" dirty="0"/>
              <a:t>HS Corpus Linguistics / Korpuslinguistik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5.	Representation formats &amp; corpus queries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000" b="1" dirty="0"/>
              <a:t>Prof. Dr. Stephanie Evert</a:t>
            </a:r>
          </a:p>
          <a:p>
            <a:pPr>
              <a:lnSpc>
                <a:spcPct val="100000"/>
              </a:lnSpc>
            </a:pPr>
            <a:r>
              <a:rPr lang="en-US" sz="2000" dirty="0" err="1"/>
              <a:t>Chair of Computational Corpus Linguistics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</a:rPr>
              <a:t>www.linguistik.uni-erlangen.de</a:t>
            </a:r>
          </a:p>
        </p:txBody>
      </p:sp>
    </p:spTree>
    <p:extLst>
      <p:ext uri="{BB962C8B-B14F-4D97-AF65-F5344CB8AC3E}">
        <p14:creationId xmlns:p14="http://schemas.microsoft.com/office/powerpoint/2010/main" val="1083703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3EE29-A46A-9E42-AD9E-D3A14B4A0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01" y="118675"/>
            <a:ext cx="7720553" cy="723553"/>
          </a:xfrm>
        </p:spPr>
        <p:txBody>
          <a:bodyPr/>
          <a:lstStyle/>
          <a:p>
            <a:r>
              <a:rPr lang="en-US"/>
              <a:t>CQPweb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7BB60-C984-3042-A339-053F69021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https://corpora.linguistik.uni-erlangen.de/cqpweb/</a:t>
            </a:r>
            <a:r>
              <a:rPr lang="en-US"/>
              <a:t> </a:t>
            </a:r>
          </a:p>
          <a:p>
            <a:pPr lvl="1"/>
            <a:r>
              <a:rPr lang="en-US"/>
              <a:t>Login:	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studentX</a:t>
            </a:r>
            <a:r>
              <a:rPr lang="en-US">
                <a:solidFill>
                  <a:schemeClr val="accent4"/>
                </a:solidFill>
              </a:rPr>
              <a:t> </a:t>
            </a:r>
            <a:r>
              <a:rPr lang="en-US"/>
              <a:t>(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/>
              <a:t> … 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15</a:t>
            </a:r>
            <a:r>
              <a:rPr lang="en-US"/>
              <a:t>)	</a:t>
            </a:r>
          </a:p>
          <a:p>
            <a:pPr lvl="1"/>
            <a:r>
              <a:rPr lang="en-US"/>
              <a:t>Password: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erlangen</a:t>
            </a:r>
            <a:r>
              <a:rPr lang="en-US"/>
              <a:t> </a:t>
            </a:r>
          </a:p>
          <a:p>
            <a:endParaRPr lang="en-US"/>
          </a:p>
          <a:p>
            <a:r>
              <a:rPr lang="en-US"/>
              <a:t>Background information</a:t>
            </a:r>
          </a:p>
          <a:p>
            <a:pPr lvl="1"/>
            <a:r>
              <a:rPr lang="en-US"/>
              <a:t>Hardie (2012); Evert &amp; Hardie (2011)</a:t>
            </a:r>
          </a:p>
          <a:p>
            <a:pPr lvl="1"/>
            <a:r>
              <a:rPr lang="en-US">
                <a:hlinkClick r:id="rId3"/>
              </a:rPr>
              <a:t>http://cwb.sourceforge.net/</a:t>
            </a:r>
            <a:endParaRPr lang="en-US"/>
          </a:p>
          <a:p>
            <a:endParaRPr lang="en-US"/>
          </a:p>
          <a:p>
            <a:r>
              <a:rPr lang="en-US"/>
              <a:t>Documentation: YouTube tutorial videos</a:t>
            </a:r>
            <a:br>
              <a:rPr lang="en-US"/>
            </a:br>
            <a:r>
              <a:rPr lang="en-US">
                <a:hlinkClick r:id="rId4"/>
              </a:rPr>
              <a:t>https://www.youtube.com/user/CorpusWorkbench</a:t>
            </a:r>
            <a:r>
              <a:rPr lang="en-US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77931-8CEC-3B4E-800B-4DC402725819}"/>
              </a:ext>
            </a:extLst>
          </p:cNvPr>
          <p:cNvSpPr txBox="1"/>
          <p:nvPr/>
        </p:nvSpPr>
        <p:spPr>
          <a:xfrm>
            <a:off x="6676708" y="1341547"/>
            <a:ext cx="684789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4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CEQL*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0B6946-BED6-024E-A26C-D1498F6F13A3}"/>
              </a:ext>
            </a:extLst>
          </p:cNvPr>
          <p:cNvSpPr txBox="1"/>
          <p:nvPr/>
        </p:nvSpPr>
        <p:spPr>
          <a:xfrm>
            <a:off x="7035473" y="6457890"/>
            <a:ext cx="5156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0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*http://cwb.sourceforge.net/ceql.php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7247DE-8982-3B44-8D37-4B37F82C3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2809" y="2285324"/>
            <a:ext cx="4684542" cy="14233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47701-1B40-84B0-FA9F-099EBDFE86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593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Other Web UIs @ FAU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BNCweb</a:t>
            </a:r>
            <a:br>
              <a:rPr lang="en-US"/>
            </a:br>
            <a:r>
              <a:rPr lang="en-US" sz="2000">
                <a:hlinkClick r:id="rId2"/>
              </a:rPr>
              <a:t>https://corpora.linguistik.uni-erlangen.de/bncweb/</a:t>
            </a:r>
            <a:endParaRPr lang="en-US" sz="2000"/>
          </a:p>
          <a:p>
            <a:pPr lvl="1"/>
            <a:r>
              <a:rPr lang="en-US"/>
              <a:t>Login: 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studentX</a:t>
            </a:r>
            <a:r>
              <a:rPr lang="en-US">
                <a:solidFill>
                  <a:schemeClr val="accent4"/>
                </a:solidFill>
              </a:rPr>
              <a:t> </a:t>
            </a:r>
            <a:r>
              <a:rPr lang="en-US"/>
              <a:t>(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/>
              <a:t> … 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15</a:t>
            </a:r>
            <a:r>
              <a:rPr lang="en-US"/>
              <a:t>)</a:t>
            </a:r>
            <a:endParaRPr lang="en-US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/>
              <a:t>Password: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erlangen</a:t>
            </a:r>
          </a:p>
          <a:p>
            <a:pPr lvl="1"/>
            <a:r>
              <a:rPr lang="en-US"/>
              <a:t>for use with textbook </a:t>
            </a:r>
            <a:r>
              <a:rPr lang="en-GB" i="1">
                <a:solidFill>
                  <a:schemeClr val="accent1"/>
                </a:solidFill>
              </a:rPr>
              <a:t>Corpus Linguistics with BNCweb – a Practical Guide</a:t>
            </a:r>
            <a:r>
              <a:rPr lang="en-US" i="1">
                <a:solidFill>
                  <a:schemeClr val="accent1"/>
                </a:solidFill>
              </a:rPr>
              <a:t> </a:t>
            </a:r>
            <a:r>
              <a:rPr lang="en-US"/>
              <a:t>(Hoffmann et al. 2008)</a:t>
            </a:r>
          </a:p>
          <a:p>
            <a:pPr lvl="2"/>
            <a:endParaRPr lang="en-US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/>
              <a:t>EuroParl debates</a:t>
            </a:r>
            <a:br>
              <a:rPr lang="en-US"/>
            </a:br>
            <a:r>
              <a:rPr lang="en-US" sz="2000">
                <a:hlinkClick r:id="rId3"/>
              </a:rPr>
              <a:t>https://corpora.linguistik.uni-erlangen.de/demos/CQP/Europarl/</a:t>
            </a:r>
            <a:endParaRPr lang="en-US" sz="2000"/>
          </a:p>
          <a:p>
            <a:pPr lvl="1"/>
            <a:endParaRPr lang="en-US"/>
          </a:p>
          <a:p>
            <a:r>
              <a:rPr lang="en-US"/>
              <a:t>HGC German Newspapers</a:t>
            </a:r>
            <a:br>
              <a:rPr lang="en-US"/>
            </a:br>
            <a:r>
              <a:rPr lang="en-US" sz="2000">
                <a:hlinkClick r:id="rId4"/>
              </a:rPr>
              <a:t>https://corpora.linguistik.uni-erlangen.de/demos/auth/HGC/</a:t>
            </a:r>
            <a:endParaRPr lang="en-US"/>
          </a:p>
          <a:p>
            <a:pPr lvl="1"/>
            <a:r>
              <a:rPr lang="en-US"/>
              <a:t>Login: 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demo</a:t>
            </a:r>
            <a:r>
              <a:rPr lang="en-US"/>
              <a:t>	</a:t>
            </a:r>
          </a:p>
          <a:p>
            <a:pPr lvl="1"/>
            <a:r>
              <a:rPr lang="en-US"/>
              <a:t>Password: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demo</a:t>
            </a:r>
          </a:p>
          <a:p>
            <a:pPr lvl="1"/>
            <a:r>
              <a:rPr lang="en-US">
                <a:solidFill>
                  <a:prstClr val="black"/>
                </a:solidFill>
              </a:rPr>
              <a:t>annotated with morphological information</a:t>
            </a:r>
            <a:endParaRPr lang="en-US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AA4EBF-B5C6-E540-AC26-C3193EB08971}"/>
              </a:ext>
            </a:extLst>
          </p:cNvPr>
          <p:cNvSpPr txBox="1"/>
          <p:nvPr/>
        </p:nvSpPr>
        <p:spPr>
          <a:xfrm>
            <a:off x="5540526" y="1641529"/>
            <a:ext cx="72137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4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CEQL*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18F8FA-5CC3-924A-BDC2-E99098BC6721}"/>
              </a:ext>
            </a:extLst>
          </p:cNvPr>
          <p:cNvSpPr txBox="1"/>
          <p:nvPr/>
        </p:nvSpPr>
        <p:spPr>
          <a:xfrm>
            <a:off x="6838821" y="3771051"/>
            <a:ext cx="72137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4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CEQL*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D9B032-25ED-1244-984E-F26F2CB1466B}"/>
              </a:ext>
            </a:extLst>
          </p:cNvPr>
          <p:cNvSpPr txBox="1"/>
          <p:nvPr/>
        </p:nvSpPr>
        <p:spPr>
          <a:xfrm>
            <a:off x="6512858" y="4875764"/>
            <a:ext cx="72137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4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CEQL*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FDC7C9-D35C-6B4E-8DA8-B003A6853EF1}"/>
              </a:ext>
            </a:extLst>
          </p:cNvPr>
          <p:cNvSpPr txBox="1"/>
          <p:nvPr/>
        </p:nvSpPr>
        <p:spPr>
          <a:xfrm>
            <a:off x="7035473" y="6457890"/>
            <a:ext cx="5156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0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*http://cwb.sourceforge.net/ceql.php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D6DA6-E415-936C-FC3B-947E2BDF24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9870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Other Web interfaces</a:t>
            </a:r>
            <a:br>
              <a:rPr lang="de-DE"/>
            </a:br>
            <a:r>
              <a:rPr lang="de-DE"/>
              <a:t>using the same CWB 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>
              <a:hlinkClick r:id="" action="ppaction://noaction"/>
            </a:endParaRPr>
          </a:p>
          <a:p>
            <a:r>
              <a:rPr lang="de-DE">
                <a:hlinkClick r:id="" action="ppaction://noaction"/>
              </a:rPr>
              <a:t>OPUS</a:t>
            </a:r>
            <a:r>
              <a:rPr lang="de-DE"/>
              <a:t> collection of parallel corpora</a:t>
            </a:r>
          </a:p>
          <a:p>
            <a:r>
              <a:rPr lang="de-DE"/>
              <a:t>Leeds </a:t>
            </a:r>
            <a:r>
              <a:rPr lang="de-DE">
                <a:hlinkClick r:id="rId2"/>
              </a:rPr>
              <a:t>IntelliText</a:t>
            </a:r>
            <a:r>
              <a:rPr lang="de-DE"/>
              <a:t> (multilingual, Web corpora)</a:t>
            </a:r>
          </a:p>
          <a:p>
            <a:r>
              <a:rPr lang="en-US"/>
              <a:t>BFSU </a:t>
            </a:r>
            <a:r>
              <a:rPr lang="en-US">
                <a:hlinkClick r:id="rId3"/>
              </a:rPr>
              <a:t>CQPweb</a:t>
            </a:r>
            <a:r>
              <a:rPr lang="en-US"/>
              <a:t> (Chinese &amp; English corpora at </a:t>
            </a:r>
            <a:r>
              <a:rPr lang="en-US">
                <a:hlinkClick r:id="rId4"/>
              </a:rPr>
              <a:t>BFSU</a:t>
            </a:r>
            <a:r>
              <a:rPr lang="en-US"/>
              <a:t>)</a:t>
            </a:r>
            <a:endParaRPr lang="de-DE"/>
          </a:p>
          <a:p>
            <a:r>
              <a:rPr lang="de-DE">
                <a:hlinkClick r:id="rId5"/>
              </a:rPr>
              <a:t>Linguateca AC/DC</a:t>
            </a:r>
            <a:r>
              <a:rPr lang="de-DE"/>
              <a:t> (Portuguese)</a:t>
            </a:r>
          </a:p>
          <a:p>
            <a:r>
              <a:rPr lang="de-DE">
                <a:hlinkClick r:id="rId6"/>
              </a:rPr>
              <a:t>Hungarian National Corpus</a:t>
            </a:r>
            <a:endParaRPr lang="de-DE"/>
          </a:p>
          <a:p>
            <a:r>
              <a:rPr lang="de-DE"/>
              <a:t>Corpus del </a:t>
            </a:r>
            <a:r>
              <a:rPr lang="de-DE">
                <a:hlinkClick r:id="rId7"/>
              </a:rPr>
              <a:t>Espa</a:t>
            </a:r>
            <a:r>
              <a:rPr lang="en-US">
                <a:hlinkClick r:id="rId7"/>
              </a:rPr>
              <a:t>ñol Actual</a:t>
            </a:r>
            <a:r>
              <a:rPr lang="en-US"/>
              <a:t> (Spanish)</a:t>
            </a:r>
          </a:p>
          <a:p>
            <a:r>
              <a:rPr lang="de-DE">
                <a:hlinkClick r:id="rId8"/>
              </a:rPr>
              <a:t>Varitext</a:t>
            </a:r>
            <a:r>
              <a:rPr lang="de-DE"/>
              <a:t> (French)</a:t>
            </a:r>
          </a:p>
          <a:p>
            <a:r>
              <a:rPr lang="de-DE">
                <a:hlinkClick r:id="rId9"/>
              </a:rPr>
              <a:t>Spraakbanken</a:t>
            </a:r>
            <a:r>
              <a:rPr lang="de-DE"/>
              <a:t> (Swedish)</a:t>
            </a:r>
          </a:p>
          <a:p>
            <a:r>
              <a:rPr lang="de-DE">
                <a:hlinkClick r:id="rId10"/>
              </a:rPr>
              <a:t>KorpusDK</a:t>
            </a:r>
            <a:r>
              <a:rPr lang="de-DE"/>
              <a:t> (Danish)</a:t>
            </a:r>
          </a:p>
          <a:p>
            <a:r>
              <a:rPr lang="de-DE"/>
              <a:t>Georgetown University </a:t>
            </a:r>
            <a:r>
              <a:rPr lang="de-DE">
                <a:hlinkClick r:id="rId11"/>
              </a:rPr>
              <a:t>CQPweb</a:t>
            </a:r>
            <a:r>
              <a:rPr lang="de-DE"/>
              <a:t> (some free corpora)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4361" y="1760637"/>
            <a:ext cx="124393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2"/>
              </a:rPr>
              <a:t>http://diates.lingfil.uu.se/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88972" y="2190106"/>
            <a:ext cx="246381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http://corpus.leeds.ac.uk/itweb/htdocs/Query.html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22626" y="2632949"/>
            <a:ext cx="138339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en-US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http://111.200.194.212/cqp/</a:t>
            </a:r>
            <a:r>
              <a:rPr lang="en-US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9530" y="3046029"/>
            <a:ext cx="1580561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http://www.linguateca.pt/ACDC/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4361" y="3471959"/>
            <a:ext cx="218329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http://corpus.nytud.hu/mnsz/index_eng.html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2786" y="4333847"/>
            <a:ext cx="162223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http://syrah.uni-koeln.de/varitext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17895" y="4753812"/>
            <a:ext cx="165269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http://spraakbanken.gu.se/parole/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14361" y="5186194"/>
            <a:ext cx="133049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0"/>
              </a:rPr>
              <a:t>http://ordnet.dk/korpusdk/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96510" y="3903985"/>
            <a:ext cx="1825821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http://spanishfn.org/tools/cea/english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28149" y="2619575"/>
            <a:ext cx="217687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en-US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http://www.bfsu-corpus.org/channels/corpus</a:t>
            </a:r>
            <a:r>
              <a:rPr lang="en-US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718640" y="5617864"/>
            <a:ext cx="197810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1"/>
              </a:rPr>
              <a:t>https://corpling.uis.georgetown.edu/cqp/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C9482AC-783A-A86D-7533-3A8A9945AC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237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Other Web interfaces</a:t>
            </a:r>
            <a:br>
              <a:rPr lang="de-DE"/>
            </a:br>
            <a:r>
              <a:rPr lang="de-DE"/>
              <a:t>using the same CWB 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>
              <a:hlinkClick r:id="" action="ppaction://noaction"/>
            </a:endParaRPr>
          </a:p>
          <a:p>
            <a:r>
              <a:rPr lang="de-DE">
                <a:hlinkClick r:id="" action="ppaction://noaction"/>
              </a:rPr>
              <a:t>TSCorpus</a:t>
            </a:r>
            <a:r>
              <a:rPr lang="de-DE"/>
              <a:t> (Turkish)</a:t>
            </a:r>
          </a:p>
          <a:p>
            <a:r>
              <a:rPr lang="en-US">
                <a:hlinkClick r:id="rId2"/>
              </a:rPr>
              <a:t>CORIS/CODIS</a:t>
            </a:r>
            <a:r>
              <a:rPr lang="en-US"/>
              <a:t> (Italian)</a:t>
            </a:r>
          </a:p>
          <a:p>
            <a:r>
              <a:rPr lang="de-DE"/>
              <a:t>SSLMIT </a:t>
            </a:r>
            <a:r>
              <a:rPr lang="de-DE">
                <a:hlinkClick r:id="rId3"/>
              </a:rPr>
              <a:t>La Repubblica</a:t>
            </a:r>
            <a:r>
              <a:rPr lang="de-DE"/>
              <a:t> (Italian newspapers)</a:t>
            </a:r>
          </a:p>
          <a:p>
            <a:r>
              <a:rPr lang="de-DE">
                <a:hlinkClick r:id="rId4"/>
              </a:rPr>
              <a:t>BwanaNet</a:t>
            </a:r>
            <a:r>
              <a:rPr lang="de-DE"/>
              <a:t> (Catalan, Spanish, English)</a:t>
            </a:r>
          </a:p>
          <a:p>
            <a:r>
              <a:rPr lang="en-US">
                <a:hlinkClick r:id="rId5"/>
              </a:rPr>
              <a:t>PolMine</a:t>
            </a:r>
            <a:r>
              <a:rPr lang="en-US"/>
              <a:t> (German political corpora)</a:t>
            </a:r>
          </a:p>
          <a:p>
            <a:r>
              <a:rPr lang="en-US">
                <a:hlinkClick r:id="rId6"/>
              </a:rPr>
              <a:t>Perugia Corpus</a:t>
            </a:r>
            <a:r>
              <a:rPr lang="en-US"/>
              <a:t> (Italian)</a:t>
            </a:r>
          </a:p>
          <a:p>
            <a:r>
              <a:rPr lang="de-DE">
                <a:hlinkClick r:id="rId7"/>
              </a:rPr>
              <a:t>CorpusEye</a:t>
            </a:r>
            <a:r>
              <a:rPr lang="de-DE"/>
              <a:t> (several languages, few free corpora)</a:t>
            </a:r>
          </a:p>
          <a:p>
            <a:r>
              <a:rPr lang="de-DE">
                <a:hlinkClick r:id="rId8"/>
              </a:rPr>
              <a:t>CorpusWiki</a:t>
            </a:r>
            <a:r>
              <a:rPr lang="de-DE"/>
              <a:t> initative (multilingual, still very small)</a:t>
            </a:r>
          </a:p>
          <a:p>
            <a:endParaRPr lang="de-DE"/>
          </a:p>
          <a:p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801845" y="1761579"/>
            <a:ext cx="101951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http://tscorpus.com/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1845" y="2177512"/>
            <a:ext cx="138178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http://corpora.ficlit.unibo.it/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1845" y="3042519"/>
            <a:ext cx="1452321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http://bwananet.iula.upf.edu/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9561" y="3481992"/>
            <a:ext cx="179696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http://polmine.sowi.uni-due.de/cwb/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3420" y="3899056"/>
            <a:ext cx="1660711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https://www.unistrapg.it/cqpweb/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9561" y="4335834"/>
            <a:ext cx="118141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http://corp.hum.sdu.dk/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1845" y="4761037"/>
            <a:ext cx="134652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http://www.corpuswiki.org/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75055" y="2625455"/>
            <a:ext cx="344645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http://dev.sslmit.unibo.it/corpora/corpus.php?path=&amp;name=Repubblica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3B972BD-B821-2564-97BC-9620D13EF6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5695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Further Web 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>
                <a:hlinkClick r:id="rId2"/>
              </a:rPr>
              <a:t>BYU </a:t>
            </a:r>
            <a:r>
              <a:rPr lang="de-DE" b="1">
                <a:hlinkClick r:id="rId3"/>
              </a:rPr>
              <a:t>Corpora</a:t>
            </a:r>
            <a:r>
              <a:rPr lang="de-DE" b="1"/>
              <a:t> </a:t>
            </a:r>
            <a:r>
              <a:rPr lang="de-DE"/>
              <a:t>(by Mark Davies)</a:t>
            </a:r>
          </a:p>
          <a:p>
            <a:pPr lvl="1"/>
            <a:r>
              <a:rPr lang="de-DE"/>
              <a:t>COCA, COHA, Soap Operas, GloWbE, TIME, Spanish, Portuguese, …</a:t>
            </a:r>
          </a:p>
          <a:p>
            <a:r>
              <a:rPr lang="de-DE"/>
              <a:t>Google </a:t>
            </a:r>
            <a:r>
              <a:rPr lang="de-DE">
                <a:hlinkClick r:id="rId4"/>
              </a:rPr>
              <a:t>Web 1T 5-Grams</a:t>
            </a:r>
            <a:r>
              <a:rPr lang="de-DE"/>
              <a:t> (n-gram database)</a:t>
            </a:r>
          </a:p>
          <a:p>
            <a:pPr lvl="1"/>
            <a:r>
              <a:rPr lang="de-DE"/>
              <a:t>search n-gram tables, pre-computed (quasi-)collocation</a:t>
            </a:r>
          </a:p>
          <a:p>
            <a:pPr lvl="1"/>
            <a:r>
              <a:rPr lang="de-DE">
                <a:hlinkClick r:id="rId5"/>
              </a:rPr>
              <a:t>NetSpeak</a:t>
            </a:r>
            <a:r>
              <a:rPr lang="de-DE"/>
              <a:t> offers a nicer Web interface to the database</a:t>
            </a:r>
          </a:p>
          <a:p>
            <a:r>
              <a:rPr lang="de-DE"/>
              <a:t>Google Books </a:t>
            </a:r>
            <a:r>
              <a:rPr lang="de-DE">
                <a:hlinkClick r:id="rId6"/>
              </a:rPr>
              <a:t>Ngram Viewer</a:t>
            </a:r>
            <a:r>
              <a:rPr lang="de-DE"/>
              <a:t> (</a:t>
            </a:r>
            <a:r>
              <a:rPr lang="de-DE">
                <a:hlinkClick r:id="rId7"/>
              </a:rPr>
              <a:t>info</a:t>
            </a:r>
            <a:r>
              <a:rPr lang="de-DE"/>
              <a:t>)</a:t>
            </a:r>
          </a:p>
          <a:p>
            <a:pPr lvl="1"/>
            <a:r>
              <a:rPr lang="de-DE"/>
              <a:t>visualize frequency changes over time (words, phrases)</a:t>
            </a:r>
          </a:p>
          <a:p>
            <a:r>
              <a:rPr lang="de-DE"/>
              <a:t>Linguee: </a:t>
            </a:r>
            <a:r>
              <a:rPr lang="de-DE">
                <a:hlinkClick r:id="rId8"/>
              </a:rPr>
              <a:t>English</a:t>
            </a:r>
            <a:r>
              <a:rPr lang="de-DE"/>
              <a:t>, </a:t>
            </a:r>
            <a:r>
              <a:rPr lang="de-DE">
                <a:hlinkClick r:id="rId9"/>
              </a:rPr>
              <a:t>German</a:t>
            </a:r>
            <a:r>
              <a:rPr lang="de-DE"/>
              <a:t>, </a:t>
            </a:r>
            <a:r>
              <a:rPr lang="de-DE">
                <a:hlinkClick r:id="rId10"/>
              </a:rPr>
              <a:t>French</a:t>
            </a:r>
            <a:endParaRPr lang="de-DE"/>
          </a:p>
          <a:p>
            <a:pPr lvl="1"/>
            <a:r>
              <a:rPr lang="de-DE"/>
              <a:t>Web-crawled parallel corpora for many language pairs</a:t>
            </a:r>
          </a:p>
          <a:p>
            <a:pPr lvl="1"/>
            <a:r>
              <a:rPr lang="de-DE"/>
              <a:t>useful to find possible translations (but </a:t>
            </a:r>
            <a:r>
              <a:rPr lang="de-DE" i="1"/>
              <a:t>caveat emptor</a:t>
            </a:r>
            <a:r>
              <a:rPr lang="de-DE"/>
              <a:t>)</a:t>
            </a:r>
          </a:p>
          <a:p>
            <a:r>
              <a:rPr lang="de-DE">
                <a:solidFill>
                  <a:prstClr val="black"/>
                </a:solidFill>
                <a:hlinkClick r:id="rId11"/>
              </a:rPr>
              <a:t>Treebank.info</a:t>
            </a:r>
            <a:r>
              <a:rPr lang="de-DE">
                <a:solidFill>
                  <a:prstClr val="black"/>
                </a:solidFill>
              </a:rPr>
              <a:t> (automatically parsed corpora)</a:t>
            </a:r>
          </a:p>
          <a:p>
            <a:r>
              <a:rPr lang="de-DE">
                <a:solidFill>
                  <a:prstClr val="black"/>
                </a:solidFill>
              </a:rPr>
              <a:t>Commercial </a:t>
            </a:r>
            <a:r>
              <a:rPr lang="de-DE" b="1">
                <a:solidFill>
                  <a:prstClr val="black"/>
                </a:solidFill>
                <a:hlinkClick r:id="rId12"/>
              </a:rPr>
              <a:t>Sketch Engine</a:t>
            </a:r>
            <a:r>
              <a:rPr lang="de-DE">
                <a:solidFill>
                  <a:prstClr val="black"/>
                </a:solidFill>
              </a:rPr>
              <a:t> platform</a:t>
            </a:r>
          </a:p>
          <a:p>
            <a:pPr lvl="1"/>
            <a:r>
              <a:rPr lang="de-DE">
                <a:solidFill>
                  <a:prstClr val="black"/>
                </a:solidFill>
              </a:rPr>
              <a:t>many large &amp; small corpora in different languages</a:t>
            </a:r>
          </a:p>
          <a:p>
            <a:pPr lvl="1"/>
            <a:r>
              <a:rPr lang="de-DE">
                <a:solidFill>
                  <a:prstClr val="black"/>
                </a:solidFill>
              </a:rPr>
              <a:t>free access for master students in EMLex (MA Lexikographie)</a:t>
            </a:r>
            <a:endParaRPr lang="de-DE"/>
          </a:p>
          <a:p>
            <a:pPr lvl="1"/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813420" y="1348790"/>
            <a:ext cx="1693806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https://www.english-corpora.org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55465" y="2116316"/>
            <a:ext cx="397384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3"/>
              </a:rPr>
              <a:t>http://corpora.linguistik.uni-erlangen.de/cgi-bin/demos/Web1T5/Web1T5_freq.perl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83496" y="3257936"/>
            <a:ext cx="168315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>
              <a:tabLst>
                <a:tab pos="8034338" algn="r"/>
              </a:tabLst>
              <a:defRPr sz="9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>
                <a:hlinkClick r:id="rId6"/>
              </a:rPr>
              <a:t>https://books.google.com/ngrams/</a:t>
            </a:r>
            <a:r>
              <a:rPr lang="de-DE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467767" y="3257935"/>
            <a:ext cx="186749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https://books.google.com/ngrams/info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20510" y="4048325"/>
            <a:ext cx="121507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http://www.linguee.com/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69480" y="4048326"/>
            <a:ext cx="111408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0"/>
              </a:rPr>
              <a:t>http://www.linguee.fr/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46837" y="3663977"/>
            <a:ext cx="115736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http://www.linguee.de/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52195" y="2814592"/>
            <a:ext cx="127599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http://www.netspeak.org/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3420" y="5180426"/>
            <a:ext cx="102592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1"/>
              </a:rPr>
              <a:t>http://treebank.info/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A0AFB8-A720-C3A4-D4FF-F41F777821E1}"/>
              </a:ext>
            </a:extLst>
          </p:cNvPr>
          <p:cNvSpPr txBox="1"/>
          <p:nvPr/>
        </p:nvSpPr>
        <p:spPr>
          <a:xfrm>
            <a:off x="2352167" y="5620240"/>
            <a:ext cx="162989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2"/>
              </a:rPr>
              <a:t>https://www.sketchengine.eu/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9AFA661-F369-62C5-910B-5172D1CD0A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4190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Simple query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Most Web interfaces offer a “simple” query syntax</a:t>
            </a:r>
          </a:p>
          <a:p>
            <a:pPr lvl="1"/>
            <a:r>
              <a:rPr lang="de-DE"/>
              <a:t>simply type a word or phrase</a:t>
            </a:r>
          </a:p>
          <a:p>
            <a:pPr lvl="1"/>
            <a:r>
              <a:rPr lang="de-DE"/>
              <a:t>limited support for wildcards</a:t>
            </a:r>
          </a:p>
          <a:p>
            <a:r>
              <a:rPr lang="de-DE"/>
              <a:t>In this course: </a:t>
            </a:r>
            <a:r>
              <a:rPr lang="de-DE">
                <a:solidFill>
                  <a:schemeClr val="accent2"/>
                </a:solidFill>
              </a:rPr>
              <a:t>CEQL</a:t>
            </a:r>
            <a:r>
              <a:rPr lang="de-DE"/>
              <a:t> syntax</a:t>
            </a:r>
          </a:p>
          <a:p>
            <a:pPr lvl="1"/>
            <a:r>
              <a:rPr lang="de-DE"/>
              <a:t>relatively powerful simple query language</a:t>
            </a:r>
          </a:p>
          <a:p>
            <a:pPr lvl="1"/>
            <a:r>
              <a:rPr lang="de-DE"/>
              <a:t>supported by BNCweb, CQPweb and a few other UIs</a:t>
            </a:r>
          </a:p>
          <a:p>
            <a:r>
              <a:rPr lang="en-US"/>
              <a:t>Tutorial &amp; documentation</a:t>
            </a:r>
          </a:p>
          <a:p>
            <a:pPr lvl="1"/>
            <a:r>
              <a:rPr lang="en-US" b="1"/>
              <a:t>Ch. 6 </a:t>
            </a:r>
            <a:r>
              <a:rPr lang="en-US"/>
              <a:t>of Hoffmann, Sebastian </a:t>
            </a:r>
            <a:r>
              <a:rPr lang="en-US" i="1"/>
              <a:t>et al.</a:t>
            </a:r>
            <a:r>
              <a:rPr lang="en-US"/>
              <a:t> (2008). </a:t>
            </a:r>
            <a:r>
              <a:rPr lang="en-US" i="1">
                <a:solidFill>
                  <a:srgbClr val="C0504D"/>
                </a:solidFill>
              </a:rPr>
              <a:t>Corpus Linguistics with BNCweb – a Practical Guide</a:t>
            </a:r>
            <a:r>
              <a:rPr lang="en-US"/>
              <a:t>,</a:t>
            </a:r>
            <a:br>
              <a:rPr lang="en-US"/>
            </a:br>
            <a:r>
              <a:rPr lang="en-US"/>
              <a:t>vol. 6 of English Corpus Linguistics. Peter Lang, Frankfurt.</a:t>
            </a:r>
          </a:p>
          <a:p>
            <a:pPr lvl="1"/>
            <a:r>
              <a:rPr lang="en-US"/>
              <a:t>official documentation: </a:t>
            </a:r>
            <a:r>
              <a:rPr lang="en-US">
                <a:hlinkClick r:id="rId2"/>
              </a:rPr>
              <a:t>https://cwb.sourceforge.io/ceql.php</a:t>
            </a:r>
          </a:p>
          <a:p>
            <a:pPr lvl="1"/>
            <a:r>
              <a:rPr lang="en-US">
                <a:hlinkClick r:id="rId2"/>
              </a:rPr>
              <a:t>CQPweb simple query manual</a:t>
            </a:r>
            <a:endParaRPr lang="en-US"/>
          </a:p>
          <a:p>
            <a:pPr lvl="1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4856" y="5001188"/>
            <a:ext cx="3565079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>
                <a:hlinkClick r:id="rId2"/>
              </a:rPr>
              <a:t>https://cqpweb.lancs.ac.uk/doc/cqpweb-simple-syntax-help.pdf</a:t>
            </a:r>
            <a:r>
              <a:rPr lang="de-DE"/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75D78-A354-BDEC-01A7-D3A42B57F4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0765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CEQL 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speak</a:t>
            </a:r>
            <a:r>
              <a:rPr lang="de-DE"/>
              <a:t>	matches specific word form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{speak}</a:t>
            </a:r>
            <a:r>
              <a:rPr lang="de-DE"/>
              <a:t>	matches all inflected forms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at the end of the day</a:t>
            </a:r>
            <a:r>
              <a:rPr lang="de-DE"/>
              <a:t>	specific phrase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is n't it \?</a:t>
            </a:r>
            <a:r>
              <a:rPr lang="de-DE"/>
              <a:t>	tokenization rules &amp; escapes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*able</a:t>
            </a:r>
            <a:r>
              <a:rPr lang="de-DE"/>
              <a:t>	suffix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-able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+able</a:t>
            </a:r>
            <a:r>
              <a:rPr lang="de-DE"/>
              <a:t>	without the word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able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light_JJ</a:t>
            </a:r>
            <a:r>
              <a:rPr lang="de-DE"/>
              <a:t>	the adjective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light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Mr _N*</a:t>
            </a:r>
            <a:r>
              <a:rPr lang="de-DE"/>
              <a:t>	person (male)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[Mr,Mrs] _N*</a:t>
            </a:r>
            <a:r>
              <a:rPr lang="de-DE"/>
              <a:t>	person (male or female)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Mr _N* {be} _J*	</a:t>
            </a:r>
            <a:r>
              <a:rPr lang="de-DE">
                <a:solidFill>
                  <a:prstClr val="black"/>
                </a:solidFill>
              </a:rPr>
              <a:t>what is said about the person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Mr (_N*)+ {be} (_RB)? _J*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793B2-C37D-6170-4C04-03A989B546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4920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CEQL 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Smith:C</a:t>
            </a:r>
            <a:r>
              <a:rPr lang="de-DE"/>
              <a:t>	turn off case folding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deja:d vu:d</a:t>
            </a:r>
            <a:r>
              <a:rPr lang="de-DE"/>
              <a:t>	ignore diacritics</a:t>
            </a:r>
            <a:endParaRPr lang="de-DE" b="1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\D</a:t>
            </a:r>
            <a:r>
              <a:rPr lang="de-DE"/>
              <a:t>	number (one or more digits)</a:t>
            </a:r>
            <a:endParaRPr lang="de-DE" b="1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\u\u\u\u:C</a:t>
            </a:r>
            <a:r>
              <a:rPr lang="de-DE"/>
              <a:t>	acronym (4 uppercase letters, e.g.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YMCA</a:t>
            </a:r>
            <a:r>
              <a:rPr lang="de-DE"/>
              <a:t>)</a:t>
            </a:r>
            <a:endParaRPr lang="de-DE" b="1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\u\L:C</a:t>
            </a:r>
            <a:r>
              <a:rPr lang="de-DE"/>
              <a:t>	starts with uppercase letter</a:t>
            </a:r>
            <a:endParaRPr lang="de-DE" i="1">
              <a:solidFill>
                <a:schemeClr val="accent4"/>
              </a:solidFill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take * off</a:t>
            </a:r>
            <a:r>
              <a:rPr lang="de-DE"/>
              <a:t>	optional word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take ++*** off</a:t>
            </a:r>
            <a:r>
              <a:rPr lang="de-DE"/>
              <a:t>	between 2 and 5 words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 ( _JJ* )? time</a:t>
            </a:r>
            <a:r>
              <a:rPr lang="de-DE"/>
              <a:t>	optional adjective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Mr (_N*)+ {be} (_RB)? _J*	</a:t>
            </a:r>
            <a:r>
              <a:rPr lang="de-DE"/>
              <a:t>what is said about a person (refined query)</a:t>
            </a:r>
            <a:endParaRPr lang="de-DE" b="1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his ( _JJS | most _JJ )* _N*	</a:t>
            </a:r>
            <a:r>
              <a:rPr lang="de-DE"/>
              <a:t>alternatives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&lt;s&gt; but</a:t>
            </a:r>
            <a:r>
              <a:rPr lang="de-DE"/>
              <a:t>	start of sentence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&lt;ne_type=PERSON&gt; (+)+ &lt;/ne_type&gt;</a:t>
            </a:r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BE10F6-0E55-B647-A8BB-BBE051B85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GB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23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81691-6EF8-6C41-A608-CC8AA1AF4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CQPweb &amp; CEQL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79248-64B6-194C-BF13-C5E8A7E08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/>
              <a:t>What are the most frequent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uber-</a:t>
            </a:r>
            <a:r>
              <a:rPr lang="de-DE" i="1">
                <a:solidFill>
                  <a:schemeClr val="accent3"/>
                </a:solidFill>
              </a:rPr>
              <a:t> </a:t>
            </a:r>
            <a:r>
              <a:rPr lang="de-DE"/>
              <a:t>words?</a:t>
            </a:r>
          </a:p>
          <a:p>
            <a:pPr>
              <a:lnSpc>
                <a:spcPct val="150000"/>
              </a:lnSpc>
            </a:pPr>
            <a:r>
              <a:rPr lang="de-DE"/>
              <a:t>Search for your favourite topic (one or more lemmas)</a:t>
            </a:r>
          </a:p>
          <a:p>
            <a:pPr>
              <a:lnSpc>
                <a:spcPct val="150000"/>
              </a:lnSpc>
            </a:pPr>
            <a:r>
              <a:rPr lang="de-DE"/>
              <a:t>In which year and newspaper is it most frequent?</a:t>
            </a:r>
          </a:p>
          <a:p>
            <a:pPr>
              <a:lnSpc>
                <a:spcPct val="150000"/>
              </a:lnSpc>
            </a:pPr>
            <a:r>
              <a:rPr lang="de-DE"/>
              <a:t>Carry out a collocation analysis for this topic</a:t>
            </a:r>
          </a:p>
          <a:p>
            <a:pPr>
              <a:lnSpc>
                <a:spcPct val="150000"/>
              </a:lnSpc>
            </a:pPr>
            <a:r>
              <a:rPr lang="de-DE"/>
              <a:t>Find different kinds of numbers and acronyms</a:t>
            </a:r>
          </a:p>
          <a:p>
            <a:pPr>
              <a:lnSpc>
                <a:spcPct val="150000"/>
              </a:lnSpc>
            </a:pPr>
            <a:r>
              <a:rPr lang="de-DE"/>
              <a:t>Can you identify predications like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austerity is good</a:t>
            </a:r>
            <a:r>
              <a:rPr lang="de-DE"/>
              <a:t>?</a:t>
            </a:r>
          </a:p>
          <a:p>
            <a:pPr>
              <a:lnSpc>
                <a:spcPct val="150000"/>
              </a:lnSpc>
            </a:pPr>
            <a:r>
              <a:rPr lang="de-DE"/>
              <a:t>Find different types of named entities</a:t>
            </a:r>
          </a:p>
          <a:p>
            <a:pPr>
              <a:lnSpc>
                <a:spcPct val="150000"/>
              </a:lnSpc>
            </a:pPr>
            <a:r>
              <a:rPr lang="de-DE"/>
              <a:t>What are the typical patterns of headlines? (</a:t>
            </a:r>
            <a:r>
              <a:rPr lang="de-DE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&lt;title&gt;</a:t>
            </a:r>
            <a:r>
              <a:rPr lang="de-DE"/>
              <a:t> …)</a:t>
            </a:r>
          </a:p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51D7EB-1FD6-6E4D-85A9-1DA7BAF9B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GB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0808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query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Formal query notation</a:t>
            </a:r>
          </a:p>
          <a:p>
            <a:pPr lvl="1"/>
            <a:r>
              <a:rPr lang="de-DE"/>
              <a:t>based on regular expression at multiple levels</a:t>
            </a:r>
          </a:p>
          <a:p>
            <a:pPr lvl="1"/>
            <a:r>
              <a:rPr lang="de-DE"/>
              <a:t>allows precise specification of search pattern</a:t>
            </a:r>
          </a:p>
          <a:p>
            <a:pPr lvl="1"/>
            <a:r>
              <a:rPr lang="de-DE"/>
              <a:t>much more flexible and powerful than CEQL syntax</a:t>
            </a:r>
          </a:p>
          <a:p>
            <a:r>
              <a:rPr lang="de-DE"/>
              <a:t>Supported by all CWB-based Web interfaces!</a:t>
            </a:r>
          </a:p>
          <a:p>
            <a:r>
              <a:rPr lang="en-US"/>
              <a:t>Tutorial &amp; documentation</a:t>
            </a:r>
          </a:p>
          <a:p>
            <a:pPr lvl="1"/>
            <a:r>
              <a:rPr lang="en-US" b="1"/>
              <a:t>Ch. 12 </a:t>
            </a:r>
            <a:r>
              <a:rPr lang="en-US"/>
              <a:t>of Hoffmann, Sebastian </a:t>
            </a:r>
            <a:r>
              <a:rPr lang="en-US" i="1"/>
              <a:t>et al.</a:t>
            </a:r>
            <a:r>
              <a:rPr lang="en-US"/>
              <a:t> (2008). </a:t>
            </a:r>
            <a:r>
              <a:rPr lang="en-US" i="1">
                <a:solidFill>
                  <a:srgbClr val="C0504D"/>
                </a:solidFill>
              </a:rPr>
              <a:t>Corpus Linguistics with BNCweb – a Practical Guide</a:t>
            </a:r>
            <a:r>
              <a:rPr lang="en-US"/>
              <a:t>,</a:t>
            </a:r>
            <a:br>
              <a:rPr lang="en-US"/>
            </a:br>
            <a:r>
              <a:rPr lang="en-US"/>
              <a:t>vol. 6 of English Corpus Linguistics. Peter Lang, Frankfurt.</a:t>
            </a:r>
          </a:p>
          <a:p>
            <a:pPr lvl="1"/>
            <a:r>
              <a:rPr lang="en-US">
                <a:hlinkClick r:id="rId2"/>
              </a:rPr>
              <a:t>CQP Query Language Tutorial</a:t>
            </a:r>
            <a:r>
              <a:rPr lang="en-US"/>
              <a:t> (</a:t>
            </a:r>
            <a:r>
              <a:rPr lang="en-US">
                <a:hlinkClick r:id="rId3"/>
              </a:rPr>
              <a:t>online version</a:t>
            </a:r>
            <a:r>
              <a:rPr lang="en-US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64687" y="4290752"/>
            <a:ext cx="2784417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>
                <a:hlinkClick r:id="rId2"/>
              </a:rPr>
              <a:t>http://cwb.sourceforge.net/files/CQP_Tutorial.pdf</a:t>
            </a:r>
            <a:r>
              <a:rPr lang="de-DE"/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93058" y="4290752"/>
            <a:ext cx="3231654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>
                <a:hlinkClick r:id="rId3"/>
              </a:rPr>
              <a:t>http://cwb.sourceforge.net/files/CWB_Encoding_Tutorial/</a:t>
            </a:r>
            <a:r>
              <a:rPr lang="de-DE"/>
              <a:t>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2C8A99-2325-61C2-61CC-6679A30D1F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4752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CC230-B5A3-5D00-E7A8-4DB0966C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solidFill>
                  <a:schemeClr val="accent5">
                    <a:lumMod val="75000"/>
                  </a:schemeClr>
                </a:solidFill>
              </a:rPr>
              <a:t>Catching up:</a:t>
            </a:r>
            <a:r>
              <a:rPr lang="en-US" sz="3600"/>
              <a:t> Overview of existing corpora</a:t>
            </a:r>
          </a:p>
        </p:txBody>
      </p:sp>
    </p:spTree>
    <p:extLst>
      <p:ext uri="{BB962C8B-B14F-4D97-AF65-F5344CB8AC3E}">
        <p14:creationId xmlns:p14="http://schemas.microsoft.com/office/powerpoint/2010/main" val="1816793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E1DA9-8B9F-3944-AAB1-2948C723E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single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3A788-43EC-7149-9BA8-24934FBEA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Quoted regexp matches surface form of a token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"(over|under)\w+"</a:t>
            </a:r>
            <a:r>
              <a:rPr lang="de-DE"/>
              <a:t>  or 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'(over|under)\w+'</a:t>
            </a:r>
          </a:p>
          <a:p>
            <a:pPr lvl="1"/>
            <a:r>
              <a:rPr lang="de-DE"/>
              <a:t>duplicate embedded quotes: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""""</a:t>
            </a:r>
            <a:r>
              <a:rPr lang="de-DE"/>
              <a:t> matches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"</a:t>
            </a:r>
          </a:p>
          <a:p>
            <a:pPr lvl="1"/>
            <a:endParaRPr lang="de-DE" i="1">
              <a:solidFill>
                <a:schemeClr val="accent3"/>
              </a:solidFill>
            </a:endParaRPr>
          </a:p>
          <a:p>
            <a:r>
              <a:rPr lang="de-DE"/>
              <a:t>Append flags for case/diacritic-insensitive search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"deja"%c</a:t>
            </a:r>
            <a:r>
              <a:rPr lang="de-DE"/>
              <a:t> 		…	case-insensitive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"deja"%d</a:t>
            </a:r>
            <a:r>
              <a:rPr lang="de-DE"/>
              <a:t> 		…	ignore diacritics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"deja"%cd</a:t>
            </a:r>
            <a:r>
              <a:rPr lang="de-DE"/>
              <a:t> 	…	both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"?"%l			</a:t>
            </a:r>
            <a:r>
              <a:rPr lang="de-DE"/>
              <a:t>…	literal string (no metacharacters)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9E3B2-64EB-4D31-D722-87BFBD35CD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351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Regular expressions (</a:t>
            </a:r>
            <a:r>
              <a:rPr lang="de-DE">
                <a:solidFill>
                  <a:schemeClr val="accent2"/>
                </a:solidFill>
              </a:rPr>
              <a:t>regexp</a:t>
            </a:r>
            <a:r>
              <a:rPr lang="de-DE"/>
              <a:t>) are a sophisticated formal wildcard notation from computer science, used to describe patterns of characters or other elements</a:t>
            </a:r>
          </a:p>
          <a:p>
            <a:r>
              <a:rPr lang="de-DE"/>
              <a:t>Fundamental building blocks of regular expressions</a:t>
            </a:r>
          </a:p>
          <a:p>
            <a:pPr lvl="1"/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)?</a:t>
            </a:r>
            <a:r>
              <a:rPr lang="de-DE"/>
              <a:t> 		optional element (0 or 1)</a:t>
            </a:r>
          </a:p>
          <a:p>
            <a:pPr lvl="1"/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)*</a:t>
            </a:r>
            <a:r>
              <a:rPr lang="de-DE"/>
              <a:t> 		any number of repeats, incl. 0 (</a:t>
            </a:r>
            <a:r>
              <a:rPr lang="de-DE">
                <a:solidFill>
                  <a:schemeClr val="accent1"/>
                </a:solidFill>
              </a:rPr>
              <a:t>Kleene star</a:t>
            </a:r>
            <a:r>
              <a:rPr lang="de-DE"/>
              <a:t>)</a:t>
            </a:r>
          </a:p>
          <a:p>
            <a:pPr lvl="1"/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)+</a:t>
            </a:r>
            <a:r>
              <a:rPr lang="de-DE"/>
              <a:t> 		at least one repetition</a:t>
            </a:r>
          </a:p>
          <a:p>
            <a:pPr lvl="1"/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|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|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de-DE"/>
              <a:t>	alternatives</a:t>
            </a:r>
          </a:p>
          <a:p>
            <a:pPr lvl="1"/>
            <a:r>
              <a:rPr lang="de-DE"/>
              <a:t>nesting of such elements makes regexp very powerful</a:t>
            </a:r>
          </a:p>
          <a:p>
            <a:r>
              <a:rPr lang="de-DE"/>
              <a:t>CEQL uses regexp notation over </a:t>
            </a:r>
            <a:r>
              <a:rPr lang="de-DE" i="1"/>
              <a:t>tokens</a:t>
            </a:r>
            <a:endParaRPr lang="de-DE"/>
          </a:p>
          <a:p>
            <a:pPr lvl="1"/>
            <a:r>
              <a:rPr lang="de-DE"/>
              <a:t>for optional tokens, repetitions and alternatives</a:t>
            </a:r>
          </a:p>
          <a:p>
            <a:r>
              <a:rPr lang="de-DE"/>
              <a:t>CQP &amp; full-text search use regexp notation over individual characters</a:t>
            </a:r>
            <a:br>
              <a:rPr lang="de-DE"/>
            </a:br>
            <a:r>
              <a:rPr lang="de-DE"/>
              <a:t>(letters, digits, punctuation, …)</a:t>
            </a:r>
          </a:p>
          <a:p>
            <a:pPr lvl="1"/>
            <a:r>
              <a:rPr lang="de-DE"/>
              <a:t>CQP also uses regexp notation over tokens (➞ later)</a:t>
            </a:r>
          </a:p>
          <a:p>
            <a:r>
              <a:rPr lang="de-DE"/>
              <a:t>Different regexp “flavours”: CQP supports PCRE</a:t>
            </a:r>
          </a:p>
          <a:p>
            <a:pPr lvl="1"/>
            <a:r>
              <a:rPr lang="de-DE"/>
              <a:t>POSIX, </a:t>
            </a:r>
            <a:r>
              <a:rPr lang="de-DE">
                <a:solidFill>
                  <a:schemeClr val="accent2"/>
                </a:solidFill>
              </a:rPr>
              <a:t>PCRE</a:t>
            </a:r>
            <a:r>
              <a:rPr lang="de-DE"/>
              <a:t> = Perl-compatible regexp, Python, Oniguruma, …</a:t>
            </a:r>
          </a:p>
          <a:p>
            <a:endParaRPr lang="de-DE"/>
          </a:p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96920-ACC4-AB29-12AF-1EAA3342B0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662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PCRE regular expressions</a:t>
            </a:r>
            <a:br>
              <a:rPr lang="en-US"/>
            </a:br>
            <a:r>
              <a:rPr lang="en-US"/>
              <a:t>PCRE = Perl-compatible 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?</a:t>
            </a:r>
            <a:r>
              <a:rPr lang="en-US"/>
              <a:t> 	</a:t>
            </a:r>
            <a:r>
              <a:rPr lang="el-GR"/>
              <a:t>=</a:t>
            </a:r>
            <a:r>
              <a:rPr lang="en-US"/>
              <a:t> optional (0 or 1)</a:t>
            </a: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*</a:t>
            </a:r>
            <a:r>
              <a:rPr lang="en-US"/>
              <a:t> 	</a:t>
            </a:r>
            <a:r>
              <a:rPr lang="el-GR"/>
              <a:t>=</a:t>
            </a:r>
            <a:r>
              <a:rPr lang="en-US"/>
              <a:t> any number of repeats (0 or more)</a:t>
            </a: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+</a:t>
            </a:r>
            <a:r>
              <a:rPr lang="en-US"/>
              <a:t> 	= at least one repeat (1 or more)</a:t>
            </a:r>
            <a:endParaRPr lang="en-US" b="1"/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{3}</a:t>
            </a:r>
            <a:r>
              <a:rPr lang="en-US"/>
              <a:t> 	= exactly 3</a:t>
            </a:r>
            <a:endParaRPr lang="en-US" b="1" baseline="30000">
              <a:solidFill>
                <a:schemeClr val="accent2"/>
              </a:solidFill>
              <a:latin typeface="Consolas"/>
              <a:cs typeface="Consolas"/>
            </a:endParaRP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{2,4}</a:t>
            </a:r>
            <a:r>
              <a:rPr lang="en-US"/>
              <a:t> 	= between 2 and 4</a:t>
            </a:r>
          </a:p>
          <a:p>
            <a:pPr lvl="1"/>
            <a:r>
              <a:rPr lang="en-US"/>
              <a:t>applies to single character if parentheses are omitted</a:t>
            </a: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|</a:t>
            </a:r>
            <a:r>
              <a:rPr lang="en-US"/>
              <a:t>…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|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/>
              <a:t> 	= alternatives (matches exactly one)</a:t>
            </a: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.</a:t>
            </a:r>
            <a:r>
              <a:rPr lang="en-US"/>
              <a:t> 	= any character (</a:t>
            </a:r>
            <a:r>
              <a:rPr lang="en-US">
                <a:solidFill>
                  <a:schemeClr val="accent1"/>
                </a:solidFill>
              </a:rPr>
              <a:t>matchall</a:t>
            </a:r>
            <a:r>
              <a:rPr lang="en-US"/>
              <a:t>)</a:t>
            </a:r>
          </a:p>
          <a:p>
            <a:pPr lvl="1"/>
            <a:r>
              <a:rPr lang="en-US"/>
              <a:t>esp.: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.?</a:t>
            </a:r>
            <a:r>
              <a:rPr lang="en-US"/>
              <a:t> (optional character),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.*</a:t>
            </a:r>
            <a:r>
              <a:rPr lang="en-US"/>
              <a:t> (arbitrary string),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.+</a:t>
            </a:r>
          </a:p>
          <a:p>
            <a:r>
              <a:rPr lang="en-US"/>
              <a:t>escapes: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\.</a:t>
            </a:r>
            <a:r>
              <a:rPr lang="en-US"/>
              <a:t> = .,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\*</a:t>
            </a:r>
            <a:r>
              <a:rPr lang="en-US"/>
              <a:t> = *,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\?</a:t>
            </a:r>
            <a:r>
              <a:rPr lang="en-US"/>
              <a:t> = ?,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\+</a:t>
            </a:r>
            <a:r>
              <a:rPr lang="en-US"/>
              <a:t> = +, …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2720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PCRE regular expressions</a:t>
            </a:r>
            <a:br>
              <a:rPr lang="en-US"/>
            </a:br>
            <a:r>
              <a:rPr lang="en-US"/>
              <a:t>PCRE = Perl-compatible 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[aeiou]</a:t>
            </a:r>
            <a:r>
              <a:rPr lang="en-US"/>
              <a:t> 		= character class (matches exactly one)</a:t>
            </a:r>
            <a:endParaRPr lang="en-US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[a-z]</a:t>
            </a:r>
            <a:r>
              <a:rPr lang="en-US"/>
              <a:t> =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[abc … z]</a:t>
            </a:r>
            <a:r>
              <a:rPr lang="en-US"/>
              <a:t> and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[A-Z]</a:t>
            </a:r>
            <a:r>
              <a:rPr lang="en-US"/>
              <a:t> =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[ABC … Z]</a:t>
            </a:r>
            <a:endParaRPr lang="en-US"/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[0-9]</a:t>
            </a:r>
            <a:r>
              <a:rPr lang="en-US"/>
              <a:t> =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[0123456789]</a:t>
            </a:r>
          </a:p>
          <a:p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[^aeiou]</a:t>
            </a:r>
            <a:r>
              <a:rPr lang="en-US"/>
              <a:t> 		= everything(</a:t>
            </a:r>
            <a:r>
              <a:rPr lang="en-US">
                <a:solidFill>
                  <a:schemeClr val="accent2"/>
                </a:solidFill>
              </a:rPr>
              <a:t>!</a:t>
            </a:r>
            <a:r>
              <a:rPr lang="en-US"/>
              <a:t>) except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[aeiou]</a:t>
            </a:r>
          </a:p>
          <a:p>
            <a:r>
              <a:rPr lang="en-US"/>
              <a:t>escape sequences: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\w</a:t>
            </a:r>
            <a:r>
              <a:rPr lang="en-US"/>
              <a:t> = letters, digits and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_</a:t>
            </a:r>
            <a:r>
              <a:rPr lang="en-US"/>
              <a:t> (</a:t>
            </a:r>
            <a:r>
              <a:rPr lang="en-US">
                <a:solidFill>
                  <a:srgbClr val="4F81BD"/>
                </a:solidFill>
              </a:rPr>
              <a:t>word character</a:t>
            </a:r>
            <a:r>
              <a:rPr lang="en-US"/>
              <a:t>)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\s</a:t>
            </a:r>
            <a:r>
              <a:rPr lang="en-US"/>
              <a:t> = any single whitespace (blank, TAB, newline, …)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\d</a:t>
            </a:r>
            <a:r>
              <a:rPr lang="en-US"/>
              <a:t> = digit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\pL</a:t>
            </a:r>
            <a:r>
              <a:rPr lang="en-US"/>
              <a:t> = letter,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\p{Ll}</a:t>
            </a:r>
            <a:r>
              <a:rPr lang="en-US"/>
              <a:t> = lowercase,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\p{Lu}</a:t>
            </a:r>
            <a:r>
              <a:rPr lang="en-US"/>
              <a:t> = uppercase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\pN</a:t>
            </a:r>
            <a:r>
              <a:rPr lang="en-US"/>
              <a:t> = digit,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\p{Cyrillic}</a:t>
            </a:r>
            <a:r>
              <a:rPr lang="en-US"/>
              <a:t> = cyrillic letter, …</a:t>
            </a:r>
          </a:p>
          <a:p>
            <a:pPr lvl="2"/>
            <a:r>
              <a:rPr lang="en-US"/>
              <a:t>see </a:t>
            </a:r>
            <a:r>
              <a:rPr lang="en-US">
                <a:hlinkClick r:id="rId3"/>
              </a:rPr>
              <a:t>https://www.pcre.org/original/doc/html/pcrepattern.html#SEC5</a:t>
            </a:r>
            <a:r>
              <a:rPr lang="en-US"/>
              <a:t> </a:t>
            </a:r>
          </a:p>
          <a:p>
            <a:pPr lvl="1"/>
            <a:endParaRPr lang="en-US" b="1">
              <a:solidFill>
                <a:schemeClr val="tx2"/>
              </a:solidFill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742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E1DA9-8B9F-3944-AAB1-2948C723E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single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3A788-43EC-7149-9BA8-24934FBEA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Search token annotation with attribute-regexp pair: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[lemma = "(over|under)\w+_ADJ"]</a:t>
            </a:r>
            <a:r>
              <a:rPr lang="de-DE"/>
              <a:t> (BNC)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[pos = "AJS"]</a:t>
            </a:r>
            <a:r>
              <a:rPr lang="de-DE"/>
              <a:t> 	… 	superlatives (BNC)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"deja"%cd</a:t>
            </a:r>
            <a:r>
              <a:rPr lang="de-DE"/>
              <a:t>  is shorthand for 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[word = "deja"%cd]</a:t>
            </a:r>
            <a:endParaRPr lang="de-DE"/>
          </a:p>
          <a:p>
            <a:pPr marL="457200" lvl="1" indent="0">
              <a:buNone/>
            </a:pPr>
            <a:endParaRPr lang="de-DE" i="1">
              <a:solidFill>
                <a:schemeClr val="accent3"/>
              </a:solidFill>
            </a:endParaRPr>
          </a:p>
          <a:p>
            <a:r>
              <a:rPr lang="de-DE"/>
              <a:t>Combine constraints with Boolean operators:</a:t>
            </a:r>
          </a:p>
          <a:p>
            <a:pPr lvl="1"/>
            <a:r>
              <a:rPr lang="de-DE"/>
              <a:t>operators: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&amp;</a:t>
            </a:r>
            <a:r>
              <a:rPr lang="de-DE"/>
              <a:t> (and),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|</a:t>
            </a:r>
            <a:r>
              <a:rPr lang="de-DE"/>
              <a:t> (or),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!</a:t>
            </a:r>
            <a:r>
              <a:rPr lang="de-DE"/>
              <a:t> (not),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!=</a:t>
            </a:r>
            <a:r>
              <a:rPr lang="de-DE"/>
              <a:t> (doesn't match)</a:t>
            </a: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[(word="can"%c) &amp; (pos!="VM.*")]</a:t>
            </a:r>
          </a:p>
          <a:p>
            <a:pPr lvl="1"/>
            <a:r>
              <a:rPr lang="de-DE"/>
              <a:t>same as: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[(word="can"%c) &amp; !(pos="VM.*")]</a:t>
            </a: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r>
              <a:rPr lang="de-DE">
                <a:solidFill>
                  <a:schemeClr val="accent5">
                    <a:lumMod val="75000"/>
                  </a:schemeClr>
                </a:solidFill>
              </a:rPr>
              <a:t>All examples for BNCweb with CLAWS tagset</a:t>
            </a:r>
            <a:endParaRPr lang="de-DE"/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87AD522-3ADB-8F46-BD48-3816D57D93BA}"/>
              </a:ext>
            </a:extLst>
          </p:cNvPr>
          <p:cNvGrpSpPr/>
          <p:nvPr/>
        </p:nvGrpSpPr>
        <p:grpSpPr>
          <a:xfrm>
            <a:off x="6695768" y="4562168"/>
            <a:ext cx="3229168" cy="858302"/>
            <a:chOff x="5437238" y="7138218"/>
            <a:chExt cx="3229168" cy="85830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FD4B2C6-11DC-4148-86D9-F50756585818}"/>
                </a:ext>
              </a:extLst>
            </p:cNvPr>
            <p:cNvSpPr txBox="1"/>
            <p:nvPr/>
          </p:nvSpPr>
          <p:spPr>
            <a:xfrm>
              <a:off x="6421148" y="7227079"/>
              <a:ext cx="224525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200" b="1">
                  <a:solidFill>
                    <a:schemeClr val="accent2"/>
                  </a:solidFill>
                </a:rPr>
                <a:t>token description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A4B4585-CFA5-8A4A-8691-4AEBAC8BE5AF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5437238" y="7138218"/>
              <a:ext cx="983910" cy="473582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01D228-FA9C-4D7C-B197-4E83AB36F0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134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D6E24-BE0A-9042-80D0-4A604AA6C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token sequences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AC0BB-D49E-D945-BF08-0DBD81D04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CQP queries are regular expressions over token descriptions (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[…]</a:t>
            </a:r>
            <a:r>
              <a:rPr lang="de-DE"/>
              <a:t>) </a:t>
            </a:r>
          </a:p>
          <a:p>
            <a:pPr lvl="1">
              <a:tabLst>
                <a:tab pos="6084888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"in" [pos="AJ.*"]? [hw="year"]</a:t>
            </a:r>
            <a:r>
              <a:rPr lang="de-DE"/>
              <a:t> 	… optional</a:t>
            </a:r>
          </a:p>
          <a:p>
            <a:pPr lvl="1">
              <a:tabLst>
                <a:tab pos="6084888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"in" [pos="AJ.*"]+ [hw="year"]</a:t>
            </a:r>
            <a:r>
              <a:rPr lang="de-DE"/>
              <a:t> 	… one or more</a:t>
            </a:r>
          </a:p>
          <a:p>
            <a:pPr lvl="1">
              <a:tabLst>
                <a:tab pos="6084888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"in" [pos="AJ.*"]{2} [hw="year"]	</a:t>
            </a:r>
            <a:r>
              <a:rPr lang="de-DE"/>
              <a:t>… exactly two</a:t>
            </a:r>
          </a:p>
          <a:p>
            <a:pPr lvl="1">
              <a:tabLst>
                <a:tab pos="6084888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([pos="AJS"] | "most"%c [pos="AJ0"])	</a:t>
            </a:r>
            <a:r>
              <a:rPr lang="de-DE"/>
              <a:t>… either</a:t>
            </a:r>
          </a:p>
          <a:p>
            <a:pPr lvl="1"/>
            <a:endParaRPr lang="de-DE"/>
          </a:p>
          <a:p>
            <a:r>
              <a:rPr lang="de-DE"/>
              <a:t>Skipping arbitrary tokens</a:t>
            </a:r>
          </a:p>
          <a:p>
            <a:pPr lvl="1">
              <a:tabLst>
                <a:tab pos="5021263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[]</a:t>
            </a:r>
            <a:r>
              <a:rPr lang="de-DE"/>
              <a:t>	… matchall (any token)</a:t>
            </a:r>
          </a:p>
          <a:p>
            <a:pPr lvl="1">
              <a:tabLst>
                <a:tab pos="5021263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"dog" []{0,4} "cat"</a:t>
            </a:r>
            <a:r>
              <a:rPr lang="de-DE"/>
              <a:t>	… within 5-token span</a:t>
            </a:r>
          </a:p>
          <a:p>
            <a:pPr lvl="1">
              <a:tabLst>
                <a:tab pos="5021263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"dog" []{0,4} "cat" within s 	</a:t>
            </a:r>
            <a:r>
              <a:rPr lang="de-DE"/>
              <a:t>… must not cross a sentence boundary (s-attribute)</a:t>
            </a:r>
          </a:p>
          <a:p>
            <a:pPr lvl="1"/>
            <a:endParaRPr lang="de-DE"/>
          </a:p>
          <a:p>
            <a:pPr lvl="1"/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81740-2578-D452-B3B3-3EAD27490A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191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7E90-6342-3E46-A85C-68E2BF734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s-attributes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C09D9-D1B2-A440-80DC-55710879D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XML tags match start/end of s-attribute regions</a:t>
            </a:r>
          </a:p>
          <a:p>
            <a:pPr lvl="1">
              <a:tabLst>
                <a:tab pos="3194050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&lt;head&gt; "UK"</a:t>
            </a:r>
            <a:r>
              <a:rPr lang="de-DE"/>
              <a:t> 		… as first word of heading</a:t>
            </a:r>
          </a:p>
          <a:p>
            <a:pPr lvl="1">
              <a:tabLst>
                <a:tab pos="3194050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"UK" &lt;/head&gt;	</a:t>
            </a:r>
            <a:r>
              <a:rPr lang="de-DE"/>
              <a:t>… as last word of heading</a:t>
            </a:r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>
              <a:tabLst>
                <a:tab pos="3194050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&lt;head&gt;</a:t>
            </a:r>
            <a:r>
              <a:rPr lang="de-DE"/>
              <a:t> 		… doesn't match anything (0 tokens)</a:t>
            </a:r>
          </a:p>
          <a:p>
            <a:pPr lvl="1">
              <a:tabLst>
                <a:tab pos="3194050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&lt;mw&gt; []* &lt;/mw&gt;</a:t>
            </a:r>
            <a:r>
              <a:rPr lang="de-DE"/>
              <a:t> 	… paired tags match entire region</a:t>
            </a: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r>
              <a:rPr lang="de-DE"/>
              <a:t>Search within a region: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"Twain" within quote;</a:t>
            </a:r>
          </a:p>
          <a:p>
            <a:pPr lvl="1"/>
            <a:r>
              <a:rPr lang="en-GB" b="1">
                <a:solidFill>
                  <a:schemeClr val="tx2"/>
                </a:solidFill>
                <a:latin typeface="Consolas"/>
                <a:cs typeface="Consolas"/>
              </a:rPr>
              <a:t>[pos="NN.*"] :: match.mw_pos = "PRP";</a:t>
            </a:r>
            <a:br>
              <a:rPr lang="en-GB" b="1">
                <a:solidFill>
                  <a:schemeClr val="tx2"/>
                </a:solidFill>
                <a:latin typeface="Consolas"/>
                <a:cs typeface="Consolas"/>
              </a:rPr>
            </a:br>
            <a:r>
              <a:rPr lang="de-DE"/>
              <a:t>… add “global constraint” to check s-attribute annotation</a:t>
            </a:r>
          </a:p>
          <a:p>
            <a:pPr lvl="1"/>
            <a:r>
              <a:rPr lang="de-DE"/>
              <a:t>pre-defined anchors: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match</a:t>
            </a:r>
            <a:r>
              <a:rPr lang="de-DE"/>
              <a:t>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matchend</a:t>
            </a:r>
            <a:r>
              <a:rPr lang="de-DE"/>
              <a:t>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target</a:t>
            </a:r>
            <a:r>
              <a:rPr lang="de-DE"/>
              <a:t> (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@</a:t>
            </a:r>
            <a:r>
              <a:rPr lang="de-DE"/>
              <a:t>)</a:t>
            </a:r>
            <a:endParaRPr lang="en-GB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078A0-CA94-6B1C-FA61-376512D141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10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D6E24-BE0A-9042-80D0-4A604AA6C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token sequences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AC0BB-D49E-D945-BF08-0DBD81D04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Repetition operators and alternatives can be nested to search for complex lexicogrammatical patterns:</a:t>
            </a:r>
          </a:p>
          <a:p>
            <a:pPr marL="457200" lvl="1" indent="0">
              <a:buNone/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([pos="AJS"] | "most"%c [pos="AJ0"])</a:t>
            </a:r>
          </a:p>
          <a:p>
            <a:pPr marL="457200" lvl="1" indent="0">
              <a:buNone/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( </a:t>
            </a:r>
            <a:br>
              <a:rPr lang="de-DE" b="1">
                <a:solidFill>
                  <a:schemeClr val="tx2"/>
                </a:solidFill>
                <a:latin typeface="Consolas"/>
                <a:cs typeface="Consolas"/>
              </a:rPr>
            </a:b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  "(and|\,)"%c </a:t>
            </a:r>
            <a:br>
              <a:rPr lang="de-DE" b="1">
                <a:solidFill>
                  <a:schemeClr val="tx2"/>
                </a:solidFill>
                <a:latin typeface="Consolas"/>
                <a:cs typeface="Consolas"/>
              </a:rPr>
            </a:b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  ([pos="AJS"] | "most"%c [pos="AJ0"])</a:t>
            </a:r>
          </a:p>
          <a:p>
            <a:pPr marL="457200" lvl="1" indent="0">
              <a:buNone/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)+</a:t>
            </a:r>
          </a:p>
          <a:p>
            <a:pPr marL="457200" lvl="1" indent="0">
              <a:buNone/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[pos = "NN.*"]</a:t>
            </a:r>
          </a:p>
          <a:p>
            <a:pPr lvl="1"/>
            <a:endParaRPr lang="de-DE"/>
          </a:p>
          <a:p>
            <a:r>
              <a:rPr lang="de-DE"/>
              <a:t>Matching strategy defaults to non-greedy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"ho"%c ("," "ho"%c)+</a:t>
            </a:r>
            <a:r>
              <a:rPr lang="de-DE"/>
              <a:t>		… always matches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ho, ho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(?longest) "ho"%c ("," "ho"%c)+</a:t>
            </a:r>
            <a:br>
              <a:rPr lang="de-DE"/>
            </a:br>
            <a:r>
              <a:rPr lang="de-DE"/>
              <a:t>… recent CQP versions support inline modifier at start of query</a:t>
            </a:r>
          </a:p>
          <a:p>
            <a:pPr lvl="1"/>
            <a:endParaRPr lang="de-DE"/>
          </a:p>
        </p:txBody>
      </p:sp>
      <p:sp>
        <p:nvSpPr>
          <p:cNvPr id="4" name="Cloud Callout 3">
            <a:extLst>
              <a:ext uri="{FF2B5EF4-FFF2-40B4-BE49-F238E27FC236}">
                <a16:creationId xmlns:a16="http://schemas.microsoft.com/office/drawing/2014/main" id="{98D7FBB6-875D-D145-B22F-9AFB96F57291}"/>
              </a:ext>
            </a:extLst>
          </p:cNvPr>
          <p:cNvSpPr/>
          <p:nvPr/>
        </p:nvSpPr>
        <p:spPr>
          <a:xfrm>
            <a:off x="7007200" y="3004726"/>
            <a:ext cx="3011872" cy="1407955"/>
          </a:xfrm>
          <a:prstGeom prst="cloudCallout">
            <a:avLst>
              <a:gd name="adj1" fmla="val -58768"/>
              <a:gd name="adj2" fmla="val -54296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latin typeface="Calibri" panose="020F0502020204030204" pitchFamily="34" charset="0"/>
                <a:cs typeface="Calibri" panose="020F0502020204030204" pitchFamily="34" charset="0"/>
              </a:rPr>
              <a:t>What does this query do?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EFEDB-4299-88BF-F6D9-3B7273104F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746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FD9B3-C0DE-B34E-ACC3-FD9F4964C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query practice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DA142-E58A-8A44-8297-B49E4EDE4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Find noun compounds / names with 4+ components</a:t>
            </a:r>
          </a:p>
          <a:p>
            <a:pPr lvl="1"/>
            <a:r>
              <a:rPr lang="de-DE" sz="1800"/>
              <a:t>What are the longest compounds/names in the BNC?</a:t>
            </a:r>
            <a:endParaRPr lang="de-DE"/>
          </a:p>
          <a:p>
            <a:r>
              <a:rPr lang="de-DE"/>
              <a:t>Find bare nouns (e.g.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went to school</a:t>
            </a:r>
            <a:r>
              <a:rPr lang="de-DE"/>
              <a:t>)</a:t>
            </a:r>
          </a:p>
          <a:p>
            <a:r>
              <a:rPr lang="de-DE"/>
              <a:t>Find co-occurrences of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coffee</a:t>
            </a:r>
            <a:r>
              <a:rPr lang="de-DE"/>
              <a:t> and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drink</a:t>
            </a:r>
            <a:r>
              <a:rPr lang="de-DE"/>
              <a:t> (5-word span)</a:t>
            </a:r>
          </a:p>
          <a:p>
            <a:endParaRPr lang="de-DE"/>
          </a:p>
          <a:p>
            <a:r>
              <a:rPr lang="de-DE"/>
              <a:t>Find verb-object combinations (active voice)</a:t>
            </a:r>
          </a:p>
          <a:p>
            <a:pPr lvl="1"/>
            <a:r>
              <a:rPr lang="de-DE" sz="1800"/>
              <a:t>design flexible pattern for matching noun phrases</a:t>
            </a:r>
          </a:p>
          <a:p>
            <a:pPr lvl="1"/>
            <a:r>
              <a:rPr lang="de-DE" sz="1800"/>
              <a:t>don't forget about phrasal verbs and adverbs</a:t>
            </a:r>
          </a:p>
          <a:p>
            <a:pPr lvl="1"/>
            <a:endParaRPr lang="de-DE" sz="1800"/>
          </a:p>
          <a:p>
            <a:r>
              <a:rPr lang="de-DE"/>
              <a:t>What are the typical patterns of headlines?</a:t>
            </a:r>
          </a:p>
          <a:p>
            <a:pPr lvl="1"/>
            <a:r>
              <a:rPr lang="de-DE" sz="1800"/>
              <a:t>Does your query account for all headlines in the BNC?</a:t>
            </a:r>
          </a:p>
          <a:p>
            <a:pPr lvl="1"/>
            <a:endParaRPr lang="de-DE"/>
          </a:p>
          <a:p>
            <a:r>
              <a:rPr lang="de-DE"/>
              <a:t>Can you find inflected forms of verbs (≠ base form)?</a:t>
            </a:r>
          </a:p>
          <a:p>
            <a:pPr lvl="1"/>
            <a:r>
              <a:rPr lang="de-DE" sz="1800"/>
              <a:t>hint: </a:t>
            </a:r>
            <a:r>
              <a:rPr lang="de-DE" sz="180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normalize(word, "c") </a:t>
            </a:r>
            <a:r>
              <a:rPr lang="de-DE" sz="1800"/>
              <a:t>➞ lowercased word form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9599C-57AD-A224-FAD7-415256BE3C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4655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corpora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written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spoken </a:t>
            </a:r>
            <a:r>
              <a:rPr lang="en-US">
                <a:solidFill>
                  <a:srgbClr val="3365A2"/>
                </a:solidFill>
              </a:rPr>
              <a:t>vs.</a:t>
            </a:r>
            <a:r>
              <a:rPr lang="en-US"/>
              <a:t> multimodal/multi-media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reference corpus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specialized corpus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synchronic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diachronic (discrete, continuous)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closed corpus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monitor corpus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monolingual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multilingual (parallel, comparable)</a:t>
            </a:r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/>
              <a:t>unannotated (raw text)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annotated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metadata = information about texts &amp; speakers/authors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linguistic annotation = systematically coded interpretation</a:t>
            </a:r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/>
              <a:t>corpus size: small &amp; clean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large &amp; messy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measured in M = million (or G = billion) running words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997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corpora everybody should know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solidFill>
                  <a:schemeClr val="accent1"/>
                </a:solidFill>
              </a:rPr>
              <a:t>Brown Corpus </a:t>
            </a:r>
            <a:r>
              <a:rPr lang="en-US"/>
              <a:t>(Francis &amp; Kucera 1964)</a:t>
            </a:r>
          </a:p>
          <a:p>
            <a:pPr lvl="1"/>
            <a:r>
              <a:rPr lang="en-US"/>
              <a:t>American English, written (edited), texts published in 1961</a:t>
            </a:r>
          </a:p>
          <a:p>
            <a:pPr lvl="1"/>
            <a:r>
              <a:rPr lang="en-US"/>
              <a:t>500 samples @ 2000 words from 15 text genres (</a:t>
            </a:r>
            <a:r>
              <a:rPr lang="en-US" i="1"/>
              <a:t>categories</a:t>
            </a:r>
            <a:r>
              <a:rPr lang="en-US"/>
              <a:t>)</a:t>
            </a:r>
          </a:p>
          <a:p>
            <a:r>
              <a:rPr lang="en-US">
                <a:solidFill>
                  <a:schemeClr val="accent1"/>
                </a:solidFill>
              </a:rPr>
              <a:t>Brown Family</a:t>
            </a:r>
          </a:p>
          <a:p>
            <a:pPr lvl="1"/>
            <a:r>
              <a:rPr lang="en-US"/>
              <a:t>Brown (AmE, 1961), LOB (BrE, 1961) – Frown (AmE, 1991), FLOB (BrE, 1991)</a:t>
            </a:r>
            <a:br>
              <a:rPr lang="en-US"/>
            </a:br>
            <a:r>
              <a:rPr lang="en-US"/>
              <a:t>– BLOB (BrE, 1931), BE2006 (BrE, 2006)</a:t>
            </a:r>
          </a:p>
          <a:p>
            <a:r>
              <a:rPr lang="en-US">
                <a:solidFill>
                  <a:schemeClr val="accent1"/>
                </a:solidFill>
              </a:rPr>
              <a:t>Penn Treebank </a:t>
            </a:r>
            <a:r>
              <a:rPr lang="en-US"/>
              <a:t>(Marcus, Santorini &amp; Marcinkiewicz, 1993)</a:t>
            </a:r>
          </a:p>
          <a:p>
            <a:pPr lvl="1"/>
            <a:r>
              <a:rPr lang="en-US"/>
              <a:t>ca. 3 million words of AmE with syntactic analyses (</a:t>
            </a:r>
            <a:r>
              <a:rPr lang="en-US" i="1"/>
              <a:t>parse trees</a:t>
            </a:r>
            <a:r>
              <a:rPr lang="en-US"/>
              <a:t>)</a:t>
            </a:r>
          </a:p>
          <a:p>
            <a:r>
              <a:rPr lang="en-US">
                <a:solidFill>
                  <a:schemeClr val="accent1"/>
                </a:solidFill>
              </a:rPr>
              <a:t>British National Corpus </a:t>
            </a:r>
            <a:r>
              <a:rPr lang="en-US"/>
              <a:t>(Aston &amp; Burnard 1998)</a:t>
            </a:r>
          </a:p>
          <a:p>
            <a:pPr lvl="1"/>
            <a:r>
              <a:rPr lang="en-US"/>
              <a:t>British English, 90% written / 10% spoken, collected ca. 1991</a:t>
            </a:r>
          </a:p>
          <a:p>
            <a:pPr lvl="1"/>
            <a:r>
              <a:rPr lang="en-US"/>
              <a:t>approx. 100 million words in 4048 files (= texts / collections)</a:t>
            </a:r>
          </a:p>
          <a:p>
            <a:r>
              <a:rPr lang="en-US"/>
              <a:t>Web as Corpus: </a:t>
            </a:r>
            <a:r>
              <a:rPr lang="en-US">
                <a:solidFill>
                  <a:schemeClr val="accent1"/>
                </a:solidFill>
              </a:rPr>
              <a:t>WaCky</a:t>
            </a:r>
            <a:r>
              <a:rPr lang="en-US"/>
              <a:t> (Baroni et al. 2009)</a:t>
            </a:r>
          </a:p>
          <a:p>
            <a:pPr lvl="1"/>
            <a:r>
              <a:rPr lang="en-US"/>
              <a:t>ca. 2 billion words of text from automatically crawled Web pages for each of DE, EN, FR, IT</a:t>
            </a:r>
          </a:p>
          <a:p>
            <a:pPr lvl="1"/>
            <a:r>
              <a:rPr lang="en-US"/>
              <a:t>many other Web as Corpus projects: larger corpora, additional languages (Arachnea, COW, SkE 10</a:t>
            </a:r>
            <a:r>
              <a:rPr lang="en-US" baseline="30000"/>
              <a:t>10</a:t>
            </a:r>
            <a:r>
              <a:rPr lang="en-US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005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Corpora: English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9328150" algn="r"/>
              </a:tabLst>
            </a:pPr>
            <a:r>
              <a:rPr lang="de-DE">
                <a:hlinkClick r:id="rId2"/>
              </a:rPr>
              <a:t>British National Corpus</a:t>
            </a:r>
            <a:r>
              <a:rPr lang="de-DE"/>
              <a:t> 	100 M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BNC v2 in progress, with texts from around 2015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Movie subtitles (DESC)	90 M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Gigaword newspaper corpus	4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current: </a:t>
            </a:r>
            <a:r>
              <a:rPr lang="de-DE">
                <a:hlinkClick r:id="rId3"/>
              </a:rPr>
              <a:t>5</a:t>
            </a:r>
            <a:r>
              <a:rPr lang="de-DE" baseline="30000">
                <a:hlinkClick r:id="rId3"/>
              </a:rPr>
              <a:t>th</a:t>
            </a:r>
            <a:r>
              <a:rPr lang="de-DE">
                <a:hlinkClick r:id="rId3"/>
              </a:rPr>
              <a:t> edition</a:t>
            </a:r>
            <a:r>
              <a:rPr lang="de-DE"/>
              <a:t> (2011) / 2</a:t>
            </a:r>
            <a:r>
              <a:rPr lang="de-DE" baseline="30000"/>
              <a:t>nd</a:t>
            </a:r>
            <a:r>
              <a:rPr lang="de-DE"/>
              <a:t> edition ca. 2 G words 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4"/>
              </a:rPr>
              <a:t>New York Times Annotated</a:t>
            </a:r>
            <a:r>
              <a:rPr lang="de-DE"/>
              <a:t>	1.2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articles from 1987–2007 with manual categorization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Corpus of Contemporary AmE (</a:t>
            </a:r>
            <a:r>
              <a:rPr lang="de-DE">
                <a:hlinkClick r:id="rId5"/>
              </a:rPr>
              <a:t>COCA</a:t>
            </a:r>
            <a:r>
              <a:rPr lang="de-DE"/>
              <a:t>)	440 M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only limited access via BYU Web interface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6"/>
              </a:rPr>
              <a:t>Wackypedia</a:t>
            </a:r>
            <a:r>
              <a:rPr lang="de-DE"/>
              <a:t> (English Wikipedia of 2009)	1 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11529" y="1340583"/>
            <a:ext cx="144110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8034338" algn="r"/>
              </a:tabLst>
            </a:pPr>
            <a:r>
              <a:rPr lang="de-DE" sz="9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http://www.natcorp.ox.ac.uk/</a:t>
            </a:r>
            <a:r>
              <a:rPr lang="de-DE" sz="9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47536" y="2900769"/>
            <a:ext cx="203260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https://catalog.ldc.upenn.edu/LDC2011T07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1529" y="3329928"/>
            <a:ext cx="208390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https://catalog.ldc.upenn.edu/LDC2008T19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867" y="4104540"/>
            <a:ext cx="134812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http://corpus.byu.edu/coca/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1529" y="4908219"/>
            <a:ext cx="239007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http://wacky.sslmit.unibo.it/doku.php?id=corpora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028E9-FBC6-A695-A7F2-87F1097D7D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393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Corpora: Other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8034338" algn="r"/>
              </a:tabLst>
            </a:pPr>
            <a:r>
              <a:rPr lang="de-DE"/>
              <a:t>Few reference corpora available (similar to BNC)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2"/>
              </a:rPr>
              <a:t>American National Corpus</a:t>
            </a:r>
            <a:r>
              <a:rPr lang="de-DE"/>
              <a:t> aborted at 15 M words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German </a:t>
            </a:r>
            <a:r>
              <a:rPr lang="de-DE">
                <a:hlinkClick r:id="rId3"/>
              </a:rPr>
              <a:t>DeReKo</a:t>
            </a:r>
            <a:r>
              <a:rPr lang="de-DE"/>
              <a:t> (53 G words) and </a:t>
            </a:r>
            <a:r>
              <a:rPr lang="de-DE">
                <a:hlinkClick r:id="rId4"/>
              </a:rPr>
              <a:t>DWDS</a:t>
            </a:r>
            <a:r>
              <a:rPr lang="de-DE"/>
              <a:t> (balanced core 100 M, extension 28 G)</a:t>
            </a:r>
            <a:br>
              <a:rPr lang="de-DE"/>
            </a:br>
            <a:r>
              <a:rPr lang="de-DE"/>
              <a:t>only with limited Web access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5"/>
              </a:rPr>
              <a:t>Frantext</a:t>
            </a:r>
            <a:r>
              <a:rPr lang="de-DE"/>
              <a:t> only paid &amp; limited Web access (ca. 200 M words)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6"/>
              </a:rPr>
              <a:t>Hungarian National Corpus</a:t>
            </a:r>
            <a:r>
              <a:rPr lang="de-DE"/>
              <a:t> (ca. 100 M words)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7"/>
              </a:rPr>
              <a:t>Corpus Brasileiro</a:t>
            </a:r>
            <a:r>
              <a:rPr lang="de-DE"/>
              <a:t> (ca. 1 G words)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most w/o substantial amounts of spoken language</a:t>
            </a:r>
          </a:p>
          <a:p>
            <a:pPr lvl="1">
              <a:tabLst>
                <a:tab pos="8034338" algn="r"/>
              </a:tabLst>
            </a:pPr>
            <a:endParaRPr lang="de-DE"/>
          </a:p>
          <a:p>
            <a:pPr>
              <a:tabLst>
                <a:tab pos="8034338" algn="r"/>
              </a:tabLst>
            </a:pPr>
            <a:r>
              <a:rPr lang="de-DE"/>
              <a:t>Newspaper corpora difficult to acquire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8"/>
              </a:rPr>
              <a:t>LexisNexis</a:t>
            </a:r>
            <a:r>
              <a:rPr lang="de-DE"/>
              <a:t> does not allow systematic download &amp; analysis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newspaper publishers often ask steep prices</a:t>
            </a:r>
          </a:p>
          <a:p>
            <a:pPr lvl="1">
              <a:tabLst>
                <a:tab pos="8034338" algn="r"/>
              </a:tabLst>
            </a:pPr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1152731" y="1698052"/>
            <a:ext cx="101149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http://www.anc.org/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61325" y="2040883"/>
            <a:ext cx="235000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https://cosmas2.ids-mannheim.de/cosmas2-web/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15079" y="2040882"/>
            <a:ext cx="20101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http://www.dwds.de/ressourcen/korpora/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52731" y="2694701"/>
            <a:ext cx="114294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http://www.frantext.fr/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52731" y="3060682"/>
            <a:ext cx="218329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http://corpus.nytud.hu/mnsz/index_eng.html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52731" y="3423743"/>
            <a:ext cx="225702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http://corpusbrasileiro.pucsp.br/cb/Inicial.html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2731" y="4916242"/>
            <a:ext cx="134171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http://www.lexisnexis.com/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7EE8FED-9F5E-C75E-B0A9-C35C0CCDBC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47201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Corpora: Parallel corpora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9328150" algn="r"/>
              </a:tabLst>
            </a:pPr>
            <a:r>
              <a:rPr lang="de-DE">
                <a:hlinkClick r:id="rId2"/>
              </a:rPr>
              <a:t>EuroParl</a:t>
            </a:r>
            <a:r>
              <a:rPr lang="de-DE"/>
              <a:t> debates of the EU Parliament	10 – 60 M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parallel corpus with translations into 21 EU languages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aligned at sentence level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3"/>
              </a:rPr>
              <a:t>OpenSubtitles 2016</a:t>
            </a:r>
            <a:r>
              <a:rPr lang="de-DE"/>
              <a:t>	up to 2.5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parallel corpus of movie subtitles in 60 languages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Parallel Web corpus (</a:t>
            </a:r>
            <a:r>
              <a:rPr lang="de-DE">
                <a:hlinkClick r:id="rId4"/>
              </a:rPr>
              <a:t>linguatools</a:t>
            </a:r>
            <a:r>
              <a:rPr lang="de-DE"/>
              <a:t>)	ca. 200 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5626" y="1343141"/>
            <a:ext cx="185627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http://diates.lingfil.uu.se/Europarl.php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5626" y="2473333"/>
            <a:ext cx="235160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http://diates.lingfil.uu.se/OpenSubtitles2016.php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29846" y="3267351"/>
            <a:ext cx="404277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http://linguatools.org/tools/corpora/webcrawl-parallel-corpus-german-english-2015/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25D5D-20C9-40C9-932E-9C327B7BFA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1310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Corpora:  Web corpora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9328150" algn="r"/>
              </a:tabLst>
            </a:pPr>
            <a:r>
              <a:rPr lang="de-DE">
                <a:hlinkClick r:id="rId2"/>
              </a:rPr>
              <a:t>WaCky</a:t>
            </a:r>
            <a:r>
              <a:rPr lang="de-DE"/>
              <a:t> (Web as Corpus kool ynitiative)	ca. 2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first publicly available Web corpora (EN, DE, FR, IT)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3"/>
              </a:rPr>
              <a:t>Aranea</a:t>
            </a:r>
            <a:r>
              <a:rPr lang="de-DE"/>
              <a:t> collection	1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Web corpora in 12 languages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Corpora from the Web (</a:t>
            </a:r>
            <a:r>
              <a:rPr lang="de-DE">
                <a:hlinkClick r:id="rId4"/>
              </a:rPr>
              <a:t>COW</a:t>
            </a:r>
            <a:r>
              <a:rPr lang="de-DE"/>
              <a:t>)	5 – 20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up-to-date Web corpora in DE, EN, FR, ES, NL, SV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5"/>
              </a:rPr>
              <a:t>USENET</a:t>
            </a:r>
            <a:r>
              <a:rPr lang="de-DE"/>
              <a:t> newsgroup corpus	ca. 7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newsgroup postings from 2005–2011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Global Web-based English (</a:t>
            </a:r>
            <a:r>
              <a:rPr lang="de-DE">
                <a:hlinkClick r:id="rId6"/>
              </a:rPr>
              <a:t>GloWbE</a:t>
            </a:r>
            <a:r>
              <a:rPr lang="de-DE"/>
              <a:t>)	ca. 2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onle limited Web access via BYU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7"/>
              </a:rPr>
              <a:t>TenTen</a:t>
            </a:r>
            <a:r>
              <a:rPr lang="de-DE"/>
              <a:t> corpus family (≥ 10</a:t>
            </a:r>
            <a:r>
              <a:rPr lang="de-DE" baseline="30000"/>
              <a:t>10</a:t>
            </a:r>
            <a:r>
              <a:rPr lang="de-DE"/>
              <a:t> tokens in many languages)	up to 36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only accessible in commercial Sketch Engine</a:t>
            </a:r>
          </a:p>
          <a:p>
            <a:pPr>
              <a:tabLst>
                <a:tab pos="8034338" algn="r"/>
              </a:tabLst>
            </a:pPr>
            <a:r>
              <a:rPr lang="de-DE"/>
              <a:t>Crawl your own (specialized) corpus with </a:t>
            </a:r>
            <a:r>
              <a:rPr lang="de-DE">
                <a:hlinkClick r:id="rId8"/>
              </a:rPr>
              <a:t>BootCaT</a:t>
            </a:r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794052" y="1346777"/>
            <a:ext cx="239007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http://wacky.sslmit.unibo.it/doku.php?id=corpora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4052" y="2101301"/>
            <a:ext cx="200535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http://sketch.juls.savba.sk/aranea_about/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4052" y="3688099"/>
            <a:ext cx="410849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http://www.psych.ualberta.ca/~westburylab/downloads/usenetcorpus.download.html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65380" y="2884931"/>
            <a:ext cx="152605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http://corporafromtheweb.org/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84664" y="4471729"/>
            <a:ext cx="150522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http://corpus.byu.edu/glowbe/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42519" y="6044111"/>
            <a:ext cx="124553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http://bootcat.dipintra.it/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06C3A0-6289-FDBA-3218-EC6D86421EA4}"/>
              </a:ext>
            </a:extLst>
          </p:cNvPr>
          <p:cNvSpPr txBox="1"/>
          <p:nvPr/>
        </p:nvSpPr>
        <p:spPr>
          <a:xfrm>
            <a:off x="804557" y="5265065"/>
            <a:ext cx="297998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https://www.sketchengine.eu/documentation/tenten-corpora/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50DA341-266A-8659-1FDD-28C9A8CB2A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6185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CC230-B5A3-5D00-E7A8-4DB0966C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Corpus queries</a:t>
            </a:r>
          </a:p>
        </p:txBody>
      </p:sp>
    </p:spTree>
    <p:extLst>
      <p:ext uri="{BB962C8B-B14F-4D97-AF65-F5344CB8AC3E}">
        <p14:creationId xmlns:p14="http://schemas.microsoft.com/office/powerpoint/2010/main" val="1727174704"/>
      </p:ext>
    </p:extLst>
  </p:cSld>
  <p:clrMapOvr>
    <a:masterClrMapping/>
  </p:clrMapOvr>
</p:sld>
</file>

<file path=ppt/theme/theme1.xml><?xml version="1.0" encoding="utf-8"?>
<a:theme xmlns:a="http://schemas.openxmlformats.org/drawingml/2006/main" name="FAU Presentation Evert">
  <a:themeElements>
    <a:clrScheme name="Grundlagen CL 1">
      <a:dk1>
        <a:srgbClr val="000000"/>
      </a:dk1>
      <a:lt1>
        <a:srgbClr val="FFFFFF"/>
      </a:lt1>
      <a:dk2>
        <a:srgbClr val="003865"/>
      </a:dk2>
      <a:lt2>
        <a:srgbClr val="F3EEDF"/>
      </a:lt2>
      <a:accent1>
        <a:srgbClr val="003866"/>
      </a:accent1>
      <a:accent2>
        <a:srgbClr val="8D1428"/>
      </a:accent2>
      <a:accent3>
        <a:srgbClr val="009B6E"/>
      </a:accent3>
      <a:accent4>
        <a:srgbClr val="98A3AE"/>
      </a:accent4>
      <a:accent5>
        <a:srgbClr val="C99313"/>
      </a:accent5>
      <a:accent6>
        <a:srgbClr val="00B1EB"/>
      </a:accent6>
      <a:hlink>
        <a:srgbClr val="003865"/>
      </a:hlink>
      <a:folHlink>
        <a:srgbClr val="003765"/>
      </a:folHlink>
    </a:clrScheme>
    <a:fontScheme name="Cronus">
      <a:majorFont>
        <a:latin typeface="Georgia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华文新魏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000" dirty="0" err="1">
            <a:latin typeface="Calibri" panose="020F0502020204030204" pitchFamily="34" charset="0"/>
            <a:cs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000" dirty="0" err="1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FAU Presentation Evert.potx</Template>
  <TotalTime>6953</TotalTime>
  <Words>3447</Words>
  <Application>Microsoft Macintosh PowerPoint</Application>
  <PresentationFormat>Widescreen</PresentationFormat>
  <Paragraphs>396</Paragraphs>
  <Slides>28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Candara</vt:lpstr>
      <vt:lpstr>Consolas</vt:lpstr>
      <vt:lpstr>Helvetica Neue</vt:lpstr>
      <vt:lpstr>Lucida Grande</vt:lpstr>
      <vt:lpstr>FAU Presentation Evert</vt:lpstr>
      <vt:lpstr>HS Corpus Linguistics / Korpuslinguistik  5. Representation formats &amp; corpus queries</vt:lpstr>
      <vt:lpstr>Catching up: Overview of existing corpora</vt:lpstr>
      <vt:lpstr>Types of corpora</vt:lpstr>
      <vt:lpstr>Some corpora everybody should know</vt:lpstr>
      <vt:lpstr>Corpora: English</vt:lpstr>
      <vt:lpstr>Corpora: Other languages</vt:lpstr>
      <vt:lpstr>Corpora: Parallel corpora</vt:lpstr>
      <vt:lpstr>Corpora:  Web corpora</vt:lpstr>
      <vt:lpstr>Corpus queries</vt:lpstr>
      <vt:lpstr>CQPweb</vt:lpstr>
      <vt:lpstr>Other Web UIs @ FAU</vt:lpstr>
      <vt:lpstr>Other Web interfaces using the same CWB technology</vt:lpstr>
      <vt:lpstr>Other Web interfaces using the same CWB technology</vt:lpstr>
      <vt:lpstr>Further Web interfaces</vt:lpstr>
      <vt:lpstr>Simple query syntax</vt:lpstr>
      <vt:lpstr>CEQL quickstart</vt:lpstr>
      <vt:lpstr>CEQL quickstart</vt:lpstr>
      <vt:lpstr>CQPweb &amp; CEQL practice</vt:lpstr>
      <vt:lpstr>CQP query syntax</vt:lpstr>
      <vt:lpstr>CQP queries: single tokens</vt:lpstr>
      <vt:lpstr>Regular expressions</vt:lpstr>
      <vt:lpstr>PCRE regular expressions PCRE = Perl-compatible regular expressions</vt:lpstr>
      <vt:lpstr>PCRE regular expressions PCRE = Perl-compatible regular expressions</vt:lpstr>
      <vt:lpstr>CQP queries: single tokens</vt:lpstr>
      <vt:lpstr>CQP queries: token sequences</vt:lpstr>
      <vt:lpstr>CQP queries: s-attributes</vt:lpstr>
      <vt:lpstr>CQP queries: token sequences</vt:lpstr>
      <vt:lpstr>CQP query practice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WA</dc:creator>
  <cp:lastModifiedBy> </cp:lastModifiedBy>
  <cp:revision>989</cp:revision>
  <cp:lastPrinted>2011-07-19T13:40:57Z</cp:lastPrinted>
  <dcterms:created xsi:type="dcterms:W3CDTF">2011-04-01T11:47:04Z</dcterms:created>
  <dcterms:modified xsi:type="dcterms:W3CDTF">2023-02-17T13:40:15Z</dcterms:modified>
</cp:coreProperties>
</file>

<file path=docProps/thumbnail.jpeg>
</file>